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9" r:id="rId2"/>
    <p:sldId id="491" r:id="rId3"/>
    <p:sldId id="620" r:id="rId4"/>
    <p:sldId id="621" r:id="rId5"/>
    <p:sldId id="622" r:id="rId6"/>
    <p:sldId id="623" r:id="rId7"/>
    <p:sldId id="626" r:id="rId8"/>
    <p:sldId id="625" r:id="rId9"/>
    <p:sldId id="627" r:id="rId10"/>
    <p:sldId id="628" r:id="rId11"/>
    <p:sldId id="629" r:id="rId12"/>
    <p:sldId id="630" r:id="rId13"/>
    <p:sldId id="631" r:id="rId14"/>
    <p:sldId id="632" r:id="rId15"/>
    <p:sldId id="633" r:id="rId16"/>
    <p:sldId id="634" r:id="rId17"/>
    <p:sldId id="635" r:id="rId18"/>
    <p:sldId id="636" r:id="rId19"/>
    <p:sldId id="637" r:id="rId20"/>
    <p:sldId id="638" r:id="rId21"/>
    <p:sldId id="639" r:id="rId22"/>
    <p:sldId id="640" r:id="rId23"/>
    <p:sldId id="642" r:id="rId24"/>
    <p:sldId id="643" r:id="rId25"/>
    <p:sldId id="282" r:id="rId26"/>
    <p:sldId id="429" r:id="rId27"/>
    <p:sldId id="430" r:id="rId28"/>
    <p:sldId id="644" r:id="rId29"/>
    <p:sldId id="646" r:id="rId30"/>
    <p:sldId id="648" r:id="rId31"/>
    <p:sldId id="650" r:id="rId32"/>
    <p:sldId id="649" r:id="rId33"/>
    <p:sldId id="645" r:id="rId34"/>
    <p:sldId id="651" r:id="rId35"/>
    <p:sldId id="657" r:id="rId36"/>
    <p:sldId id="652" r:id="rId37"/>
    <p:sldId id="653" r:id="rId38"/>
    <p:sldId id="654" r:id="rId39"/>
    <p:sldId id="655" r:id="rId40"/>
    <p:sldId id="656" r:id="rId41"/>
    <p:sldId id="658" r:id="rId42"/>
    <p:sldId id="659" r:id="rId43"/>
    <p:sldId id="660" r:id="rId44"/>
    <p:sldId id="661" r:id="rId45"/>
    <p:sldId id="662" r:id="rId46"/>
    <p:sldId id="663" r:id="rId47"/>
    <p:sldId id="664" r:id="rId48"/>
    <p:sldId id="665" r:id="rId49"/>
    <p:sldId id="666" r:id="rId50"/>
    <p:sldId id="667" r:id="rId51"/>
    <p:sldId id="668" r:id="rId52"/>
    <p:sldId id="669" r:id="rId53"/>
    <p:sldId id="670" r:id="rId54"/>
    <p:sldId id="671" r:id="rId55"/>
    <p:sldId id="672" r:id="rId56"/>
    <p:sldId id="673" r:id="rId57"/>
    <p:sldId id="674" r:id="rId58"/>
    <p:sldId id="675" r:id="rId59"/>
    <p:sldId id="676" r:id="rId60"/>
    <p:sldId id="677" r:id="rId61"/>
    <p:sldId id="678" r:id="rId62"/>
    <p:sldId id="679" r:id="rId63"/>
    <p:sldId id="680" r:id="rId64"/>
    <p:sldId id="35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63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2794" y="713233"/>
            <a:ext cx="5023292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7171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502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6655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45824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0544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17" y="0"/>
            <a:ext cx="6703907" cy="454025"/>
          </a:xfrm>
          <a:custGeom>
            <a:avLst/>
            <a:gdLst/>
            <a:ahLst/>
            <a:cxnLst/>
            <a:rect l="l" t="t" r="r" b="b"/>
            <a:pathLst>
              <a:path w="5027930" h="454025">
                <a:moveTo>
                  <a:pt x="5027591" y="0"/>
                </a:moveTo>
                <a:lnTo>
                  <a:pt x="0" y="0"/>
                </a:lnTo>
                <a:lnTo>
                  <a:pt x="0" y="454025"/>
                </a:lnTo>
                <a:lnTo>
                  <a:pt x="4570413" y="454025"/>
                </a:lnTo>
                <a:lnTo>
                  <a:pt x="5027591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6096001" y="6397624"/>
            <a:ext cx="6094307" cy="457200"/>
          </a:xfrm>
          <a:custGeom>
            <a:avLst/>
            <a:gdLst/>
            <a:ahLst/>
            <a:cxnLst/>
            <a:rect l="l" t="t" r="r" b="b"/>
            <a:pathLst>
              <a:path w="4570730" h="457200">
                <a:moveTo>
                  <a:pt x="4570412" y="0"/>
                </a:moveTo>
                <a:lnTo>
                  <a:pt x="460375" y="0"/>
                </a:lnTo>
                <a:lnTo>
                  <a:pt x="0" y="457199"/>
                </a:lnTo>
                <a:lnTo>
                  <a:pt x="4570412" y="457199"/>
                </a:lnTo>
                <a:lnTo>
                  <a:pt x="4570412" y="0"/>
                </a:lnTo>
                <a:close/>
              </a:path>
            </a:pathLst>
          </a:custGeom>
          <a:solidFill>
            <a:srgbClr val="E8E3DB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784" y="365126"/>
            <a:ext cx="1833033" cy="485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813" y="713233"/>
            <a:ext cx="87376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940" y="1392429"/>
            <a:ext cx="10836121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D0D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6359" y="6556594"/>
            <a:ext cx="497247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D393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en-US" smtClean="0"/>
              <a:pPr marL="38100">
                <a:spcBef>
                  <a:spcPts val="5"/>
                </a:spcBef>
              </a:pPr>
              <a:t>‹#›</a:t>
            </a:fld>
            <a:r>
              <a:rPr lang="en-US" spc="235"/>
              <a:t> </a:t>
            </a:r>
            <a:r>
              <a:rPr lang="en-US"/>
              <a:t>|</a:t>
            </a:r>
            <a:r>
              <a:rPr lang="en-US" spc="400"/>
              <a:t> </a:t>
            </a:r>
            <a:r>
              <a:rPr lang="en-US"/>
              <a:t>Faculty</a:t>
            </a:r>
            <a:r>
              <a:rPr lang="en-US" spc="-15"/>
              <a:t> </a:t>
            </a:r>
            <a:r>
              <a:rPr lang="en-US"/>
              <a:t>of</a:t>
            </a:r>
            <a:r>
              <a:rPr lang="en-US" spc="-20"/>
              <a:t> </a:t>
            </a:r>
            <a:r>
              <a:rPr lang="en-US"/>
              <a:t>Business</a:t>
            </a:r>
            <a:r>
              <a:rPr lang="en-US" spc="-20"/>
              <a:t> </a:t>
            </a:r>
            <a:r>
              <a:rPr lang="en-US"/>
              <a:t>and</a:t>
            </a:r>
            <a:r>
              <a:rPr lang="en-US" spc="-20"/>
              <a:t> </a:t>
            </a:r>
            <a:r>
              <a:rPr lang="en-US"/>
              <a:t>Law</a:t>
            </a:r>
            <a:r>
              <a:rPr lang="en-US" spc="-15"/>
              <a:t> </a:t>
            </a:r>
            <a:r>
              <a:rPr lang="en-US"/>
              <a:t>|</a:t>
            </a:r>
            <a:r>
              <a:rPr lang="en-US" spc="-15"/>
              <a:t> </a:t>
            </a:r>
            <a:r>
              <a:rPr lang="en-US"/>
              <a:t>Peter</a:t>
            </a:r>
            <a:r>
              <a:rPr lang="en-US" spc="-10"/>
              <a:t> </a:t>
            </a:r>
            <a:r>
              <a:rPr lang="en-US"/>
              <a:t>Faber</a:t>
            </a:r>
            <a:r>
              <a:rPr lang="en-US" spc="-15"/>
              <a:t> </a:t>
            </a:r>
            <a:r>
              <a:rPr lang="en-US"/>
              <a:t>Business</a:t>
            </a:r>
            <a:r>
              <a:rPr lang="en-US" spc="-15"/>
              <a:t> </a:t>
            </a:r>
            <a:r>
              <a:rPr lang="en-US" spc="-10"/>
              <a:t>School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27914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y.rapidminer.com/nexus/account/index.html#login?returnUrl=https%3A%2F%2Fmy.rapidminer.com%2Fnexus%2Faccount%2Findex.html%23home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302" y="0"/>
            <a:ext cx="4099560" cy="2471420"/>
          </a:xfrm>
          <a:custGeom>
            <a:avLst/>
            <a:gdLst/>
            <a:ahLst/>
            <a:cxnLst/>
            <a:rect l="l" t="t" r="r" b="b"/>
            <a:pathLst>
              <a:path w="4099559" h="2471420">
                <a:moveTo>
                  <a:pt x="0" y="2471178"/>
                </a:moveTo>
                <a:lnTo>
                  <a:pt x="4099387" y="2471178"/>
                </a:lnTo>
                <a:lnTo>
                  <a:pt x="4099387" y="0"/>
                </a:lnTo>
                <a:lnTo>
                  <a:pt x="0" y="0"/>
                </a:lnTo>
                <a:lnTo>
                  <a:pt x="0" y="2471178"/>
                </a:lnTo>
                <a:close/>
              </a:path>
            </a:pathLst>
          </a:custGeom>
          <a:solidFill>
            <a:srgbClr val="F2120D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4569302" y="3427640"/>
              <a:ext cx="4575175" cy="3430904"/>
            </a:xfrm>
            <a:custGeom>
              <a:avLst/>
              <a:gdLst/>
              <a:ahLst/>
              <a:cxnLst/>
              <a:rect l="l" t="t" r="r" b="b"/>
              <a:pathLst>
                <a:path w="4575175" h="3430904">
                  <a:moveTo>
                    <a:pt x="4099388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4574697" y="3430358"/>
                  </a:lnTo>
                  <a:lnTo>
                    <a:pt x="4574697" y="475424"/>
                  </a:lnTo>
                  <a:lnTo>
                    <a:pt x="4099388" y="0"/>
                  </a:lnTo>
                  <a:close/>
                </a:path>
              </a:pathLst>
            </a:custGeom>
            <a:solidFill>
              <a:srgbClr val="3D0F5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569460" cy="3427729"/>
            </a:xfrm>
            <a:custGeom>
              <a:avLst/>
              <a:gdLst/>
              <a:ahLst/>
              <a:cxnLst/>
              <a:rect l="l" t="t" r="r" b="b"/>
              <a:pathLst>
                <a:path w="4569460" h="3427729">
                  <a:moveTo>
                    <a:pt x="4569010" y="0"/>
                  </a:moveTo>
                  <a:lnTo>
                    <a:pt x="0" y="0"/>
                  </a:lnTo>
                  <a:lnTo>
                    <a:pt x="0" y="3427641"/>
                  </a:lnTo>
                  <a:lnTo>
                    <a:pt x="4569010" y="3427641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F4F1ED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27640"/>
              <a:ext cx="5044440" cy="3430904"/>
            </a:xfrm>
            <a:custGeom>
              <a:avLst/>
              <a:gdLst/>
              <a:ahLst/>
              <a:cxnLst/>
              <a:rect l="l" t="t" r="r" b="b"/>
              <a:pathLst>
                <a:path w="5044440" h="3430904">
                  <a:moveTo>
                    <a:pt x="4569010" y="0"/>
                  </a:moveTo>
                  <a:lnTo>
                    <a:pt x="0" y="0"/>
                  </a:lnTo>
                  <a:lnTo>
                    <a:pt x="475156" y="475437"/>
                  </a:lnTo>
                  <a:lnTo>
                    <a:pt x="475156" y="3430358"/>
                  </a:lnTo>
                  <a:lnTo>
                    <a:pt x="5044332" y="3430358"/>
                  </a:lnTo>
                  <a:lnTo>
                    <a:pt x="5044332" y="475424"/>
                  </a:lnTo>
                  <a:lnTo>
                    <a:pt x="4569010" y="0"/>
                  </a:lnTo>
                  <a:close/>
                </a:path>
              </a:pathLst>
            </a:custGeom>
            <a:solidFill>
              <a:srgbClr val="E8E3D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257" y="6092825"/>
              <a:ext cx="1374019" cy="4841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7070" y="296210"/>
            <a:ext cx="4178300" cy="57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Preparation for Lab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75865" y="4290060"/>
            <a:ext cx="89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3D3935"/>
                </a:solidFill>
                <a:latin typeface="Arial"/>
                <a:cs typeface="Arial"/>
              </a:rPr>
              <a:t>Week</a:t>
            </a:r>
            <a:r>
              <a:rPr sz="2000" b="1" kern="0" spc="-75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lang="en-US" sz="2000" b="1" kern="0" spc="-50" dirty="0">
                <a:solidFill>
                  <a:srgbClr val="3D3935"/>
                </a:solidFill>
                <a:latin typeface="Arial"/>
                <a:cs typeface="Arial"/>
              </a:rPr>
              <a:t>4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864" y="5213191"/>
            <a:ext cx="1623060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Semester</a:t>
            </a:r>
            <a:r>
              <a:rPr sz="1600" kern="0" spc="-5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3D3935"/>
                </a:solidFill>
                <a:latin typeface="Arial"/>
                <a:cs typeface="Arial"/>
              </a:rPr>
              <a:t>1,</a:t>
            </a:r>
            <a:r>
              <a:rPr sz="1600" kern="0" spc="-60" dirty="0">
                <a:solidFill>
                  <a:srgbClr val="3D3935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3D3935"/>
                </a:solidFill>
                <a:latin typeface="Arial"/>
                <a:cs typeface="Arial"/>
              </a:rPr>
              <a:t>202</a:t>
            </a:r>
            <a:r>
              <a:rPr lang="en-US" sz="1600" kern="0" spc="-20" dirty="0">
                <a:solidFill>
                  <a:srgbClr val="3D3935"/>
                </a:solidFill>
                <a:latin typeface="Arial"/>
                <a:cs typeface="Arial"/>
              </a:rPr>
              <a:t>5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87F2C4-55DF-CBF9-0BB9-6FD7B20E0ABC}"/>
              </a:ext>
            </a:extLst>
          </p:cNvPr>
          <p:cNvSpPr txBox="1"/>
          <p:nvPr/>
        </p:nvSpPr>
        <p:spPr>
          <a:xfrm>
            <a:off x="2475865" y="5553208"/>
            <a:ext cx="2021915" cy="3449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15"/>
              </a:spcBef>
            </a:pPr>
            <a:r>
              <a:rPr lang="en-US" sz="1600" kern="0" dirty="0">
                <a:solidFill>
                  <a:srgbClr val="3D3935"/>
                </a:solidFill>
                <a:latin typeface="Arial"/>
                <a:cs typeface="Arial"/>
              </a:rPr>
              <a:t>Dr. Farshid Keivanian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76B59-5434-A53B-B37F-D494732A1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741C3F81-B60A-E4AF-C6CC-9E00BA4F8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18E41D-6097-60E1-E077-02F078DF59B5}"/>
              </a:ext>
            </a:extLst>
          </p:cNvPr>
          <p:cNvSpPr txBox="1"/>
          <p:nvPr/>
        </p:nvSpPr>
        <p:spPr>
          <a:xfrm>
            <a:off x="0" y="885806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dirty="0"/>
              <a:t>Ensure that the </a:t>
            </a:r>
            <a:r>
              <a:rPr lang="en-US" sz="2800" b="1" dirty="0"/>
              <a:t>out</a:t>
            </a:r>
            <a:r>
              <a:rPr lang="en-US" sz="2800" dirty="0"/>
              <a:t> port of the dataset is connected to the </a:t>
            </a:r>
            <a:r>
              <a:rPr lang="en-US" sz="2800" b="1" dirty="0"/>
              <a:t>res</a:t>
            </a:r>
            <a:r>
              <a:rPr lang="en-US" sz="2800" dirty="0"/>
              <a:t> port.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2800" dirty="0"/>
              <a:t>Click </a:t>
            </a:r>
            <a:r>
              <a:rPr lang="en-US" sz="2800" b="1" dirty="0"/>
              <a:t>Run</a:t>
            </a:r>
            <a:r>
              <a:rPr lang="en-US" sz="2800" dirty="0"/>
              <a:t> to check if the data loads correctly.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CC4A7-1336-F7B2-BEE5-B84C992E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173"/>
          <a:stretch/>
        </p:blipFill>
        <p:spPr>
          <a:xfrm>
            <a:off x="0" y="2630693"/>
            <a:ext cx="12192000" cy="27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2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D801-A77A-068D-B516-34B8292A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02C032B5-3775-B3C4-2903-B97008107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B71FE-E176-81DF-A439-90E1087B652C}"/>
              </a:ext>
            </a:extLst>
          </p:cNvPr>
          <p:cNvSpPr txBox="1"/>
          <p:nvPr/>
        </p:nvSpPr>
        <p:spPr>
          <a:xfrm>
            <a:off x="0" y="885806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Step 3: Check for Missing or Inconsistent Data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Switch to the </a:t>
            </a:r>
            <a:r>
              <a:rPr lang="en-US" sz="2800" b="1" dirty="0"/>
              <a:t>Results Perspective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Examine if there are: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Missing values</a:t>
            </a:r>
            <a:r>
              <a:rPr lang="en-US" sz="2800" dirty="0"/>
              <a:t> (empty or </a:t>
            </a:r>
            <a:r>
              <a:rPr lang="en-US" sz="2800" dirty="0" err="1"/>
              <a:t>NaN</a:t>
            </a:r>
            <a:r>
              <a:rPr lang="en-US" sz="2800" dirty="0"/>
              <a:t> cells).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Inconsistent values</a:t>
            </a:r>
            <a:r>
              <a:rPr lang="en-US" sz="2800" dirty="0"/>
              <a:t> (e.g., negative values where not expected)</a:t>
            </a:r>
          </a:p>
        </p:txBody>
      </p:sp>
    </p:spTree>
    <p:extLst>
      <p:ext uri="{BB962C8B-B14F-4D97-AF65-F5344CB8AC3E}">
        <p14:creationId xmlns:p14="http://schemas.microsoft.com/office/powerpoint/2010/main" val="1498874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3E10E-51B5-4F37-D745-38B8DD37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9C34C80F-BFC6-FD78-473C-5BABDD355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2598F-8330-49BD-7DFA-0A1952466A9B}"/>
              </a:ext>
            </a:extLst>
          </p:cNvPr>
          <p:cNvSpPr txBox="1"/>
          <p:nvPr/>
        </p:nvSpPr>
        <p:spPr>
          <a:xfrm>
            <a:off x="0" y="885806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3. If issues exist: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the </a:t>
            </a:r>
            <a:r>
              <a:rPr lang="en-US" sz="2800" b="1" dirty="0"/>
              <a:t>Replace Missing Values</a:t>
            </a:r>
            <a:r>
              <a:rPr lang="en-US" sz="2800" dirty="0"/>
              <a:t> operator.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the </a:t>
            </a:r>
            <a:r>
              <a:rPr lang="en-US" sz="2800" b="1" dirty="0"/>
              <a:t>Filter Examples</a:t>
            </a:r>
            <a:r>
              <a:rPr lang="en-US" sz="2800" dirty="0"/>
              <a:t> operator to remove incorrect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F5D12-5EFA-2A4A-4CE4-1EA7935473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70" t="3637" b="18442"/>
          <a:stretch/>
        </p:blipFill>
        <p:spPr>
          <a:xfrm>
            <a:off x="5332020" y="2718092"/>
            <a:ext cx="6859979" cy="413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0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DBF0C-1EDC-A317-3CA2-5DFF10136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96A25051-FCF0-3884-1C1D-9CA602A13B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24D8AB-A5CC-B993-ABF3-DB00921EE5B0}"/>
              </a:ext>
            </a:extLst>
          </p:cNvPr>
          <p:cNvSpPr txBox="1"/>
          <p:nvPr/>
        </p:nvSpPr>
        <p:spPr>
          <a:xfrm>
            <a:off x="0" y="885806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seems that there is no missing (</a:t>
            </a:r>
            <a:r>
              <a:rPr lang="en-US" sz="2800" dirty="0" err="1"/>
              <a:t>NaN</a:t>
            </a:r>
            <a:r>
              <a:rPr lang="en-US" sz="2800" dirty="0"/>
              <a:t>) value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negative number found in </a:t>
            </a:r>
            <a:br>
              <a:rPr lang="en-US" sz="2800" dirty="0"/>
            </a:br>
            <a:r>
              <a:rPr lang="en-US" sz="2800" dirty="0"/>
              <a:t>any numerical column where </a:t>
            </a:r>
            <a:br>
              <a:rPr lang="en-US" sz="2800" dirty="0"/>
            </a:br>
            <a:r>
              <a:rPr lang="en-US" sz="2800" dirty="0"/>
              <a:t>they are not expected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66D2-EA6D-B45F-110C-89793EBE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36" b="8398"/>
          <a:stretch/>
        </p:blipFill>
        <p:spPr>
          <a:xfrm>
            <a:off x="5438812" y="1805049"/>
            <a:ext cx="6753188" cy="50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1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5F603-F695-AE8D-F607-551394B74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AF779F5-E0A3-A1AE-E704-A4298FF63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FE770-FBB5-0765-4024-3D965945582F}"/>
              </a:ext>
            </a:extLst>
          </p:cNvPr>
          <p:cNvSpPr txBox="1"/>
          <p:nvPr/>
        </p:nvSpPr>
        <p:spPr>
          <a:xfrm>
            <a:off x="0" y="885806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Step 4) Add the Correlation Matrix Operator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Switch back to the </a:t>
            </a:r>
            <a:r>
              <a:rPr lang="en-US" sz="2800" b="1" dirty="0"/>
              <a:t>Design Perspective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Search for </a:t>
            </a:r>
            <a:r>
              <a:rPr lang="en-US" sz="2800" b="1" dirty="0"/>
              <a:t>Correlation Matrix</a:t>
            </a:r>
            <a:r>
              <a:rPr lang="en-US" sz="2800" dirty="0"/>
              <a:t> in the </a:t>
            </a:r>
            <a:r>
              <a:rPr lang="en-US" sz="2800" b="1" dirty="0"/>
              <a:t>Operators Panel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Drag it into the Process Window.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Connect: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out</a:t>
            </a:r>
            <a:r>
              <a:rPr lang="en-US" sz="2800" dirty="0"/>
              <a:t> of the dataset to the Replace Missing and out of Replace Missing to the </a:t>
            </a:r>
            <a:r>
              <a:rPr lang="en-US" sz="2800" b="1" dirty="0"/>
              <a:t>correlation matrix operator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mat</a:t>
            </a:r>
            <a:r>
              <a:rPr lang="en-US" sz="2800" dirty="0"/>
              <a:t> (matrix output) of the operator to the </a:t>
            </a:r>
            <a:r>
              <a:rPr lang="en-US" sz="2800" b="1" dirty="0"/>
              <a:t>res</a:t>
            </a:r>
            <a:r>
              <a:rPr lang="en-US" sz="2800" dirty="0"/>
              <a:t> port.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Click </a:t>
            </a:r>
            <a:r>
              <a:rPr lang="en-US" sz="2800" b="1" dirty="0"/>
              <a:t>Run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238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9A9E-B633-6ACE-A4E8-77CAD04A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2BD08466-4C56-C47D-FAEA-595BC91FCB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4B087-615E-BAA0-AF37-D28791BD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788"/>
          <a:stretch/>
        </p:blipFill>
        <p:spPr>
          <a:xfrm>
            <a:off x="0" y="1288473"/>
            <a:ext cx="12192000" cy="55695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2BB999-896C-2E27-94E8-0F6AB4C1552B}"/>
              </a:ext>
            </a:extLst>
          </p:cNvPr>
          <p:cNvSpPr/>
          <p:nvPr/>
        </p:nvSpPr>
        <p:spPr>
          <a:xfrm>
            <a:off x="1555668" y="1686297"/>
            <a:ext cx="617516" cy="2968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294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D1C3A-8C57-C942-80DF-FB8D300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4FA75F-4583-F783-A44F-E5E138D914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5551-6E05-B8EF-25E1-C4BCF40F9092}"/>
              </a:ext>
            </a:extLst>
          </p:cNvPr>
          <p:cNvSpPr txBox="1"/>
          <p:nvPr/>
        </p:nvSpPr>
        <p:spPr>
          <a:xfrm>
            <a:off x="0" y="1021278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Step 5: Interpret the Results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Go to the </a:t>
            </a:r>
            <a:r>
              <a:rPr lang="en-US" sz="2800" b="1" dirty="0"/>
              <a:t>Matrix Tab</a:t>
            </a:r>
            <a:r>
              <a:rPr lang="en-US" sz="2800" dirty="0"/>
              <a:t> in the Results View.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Look at correlation values (between -1 and 1).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+1</a:t>
            </a:r>
            <a:r>
              <a:rPr lang="en-US" sz="2800" dirty="0"/>
              <a:t> = Perfect positive correlation (both increase together).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-1</a:t>
            </a:r>
            <a:r>
              <a:rPr lang="en-US" sz="2800" dirty="0"/>
              <a:t> = Perfect negative correlation (one increases, the other decreases).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0</a:t>
            </a:r>
            <a:r>
              <a:rPr lang="en-US" sz="2800" dirty="0"/>
              <a:t> = No correlation.</a:t>
            </a:r>
          </a:p>
        </p:txBody>
      </p:sp>
    </p:spTree>
    <p:extLst>
      <p:ext uri="{BB962C8B-B14F-4D97-AF65-F5344CB8AC3E}">
        <p14:creationId xmlns:p14="http://schemas.microsoft.com/office/powerpoint/2010/main" val="2900303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D7B3F-4295-DE39-9458-63D75FCA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132E5F-9388-23EA-FBCB-9BAB7BD3E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92" t="19913" r="28214" b="48745"/>
          <a:stretch/>
        </p:blipFill>
        <p:spPr>
          <a:xfrm>
            <a:off x="312130" y="0"/>
            <a:ext cx="11567740" cy="3135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5F74F-A037-C21B-AF4C-32C4BEF43E75}"/>
              </a:ext>
            </a:extLst>
          </p:cNvPr>
          <p:cNvSpPr txBox="1"/>
          <p:nvPr/>
        </p:nvSpPr>
        <p:spPr>
          <a:xfrm>
            <a:off x="0" y="2954496"/>
            <a:ext cx="12192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Insights from Correlation Results:</a:t>
            </a:r>
            <a:br>
              <a:rPr lang="en-US" sz="2800" b="1" dirty="0"/>
            </a:br>
            <a:r>
              <a:rPr lang="en-US" sz="2800" b="1" dirty="0"/>
              <a:t>MPG (Miles Per Gallon) vs. Other Variables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Strong </a:t>
            </a:r>
            <a:r>
              <a:rPr lang="en-US" sz="2800" b="1" dirty="0"/>
              <a:t>negative correlation</a:t>
            </a:r>
            <a:r>
              <a:rPr lang="en-US" sz="2800" dirty="0"/>
              <a:t> with </a:t>
            </a:r>
            <a:r>
              <a:rPr lang="en-US" sz="2800" b="1" dirty="0"/>
              <a:t>Engine Size (-0.80), Horse Power (-0.77), and Vehicle Weight (-0.83)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Interpretation: Larger engines, heavier cars, and more powerful engines tend to have lower fuel efficiency.</a:t>
            </a:r>
          </a:p>
        </p:txBody>
      </p:sp>
    </p:spTree>
    <p:extLst>
      <p:ext uri="{BB962C8B-B14F-4D97-AF65-F5344CB8AC3E}">
        <p14:creationId xmlns:p14="http://schemas.microsoft.com/office/powerpoint/2010/main" val="37012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EAB59-6F37-E82A-FA92-3039CA1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CFCEFE-5BE6-3718-C0AA-90BED355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92" t="19913" r="28214" b="48745"/>
          <a:stretch/>
        </p:blipFill>
        <p:spPr>
          <a:xfrm>
            <a:off x="312130" y="0"/>
            <a:ext cx="11567740" cy="3135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C54472-1627-A3ED-4A5E-CED5CB963165}"/>
              </a:ext>
            </a:extLst>
          </p:cNvPr>
          <p:cNvSpPr txBox="1"/>
          <p:nvPr/>
        </p:nvSpPr>
        <p:spPr>
          <a:xfrm>
            <a:off x="0" y="3239504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Cylinders vs. Other Variables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Strong </a:t>
            </a:r>
            <a:r>
              <a:rPr lang="en-US" sz="2800" b="1" dirty="0"/>
              <a:t>positive correlation</a:t>
            </a:r>
            <a:r>
              <a:rPr lang="en-US" sz="2800" dirty="0"/>
              <a:t> with </a:t>
            </a:r>
            <a:r>
              <a:rPr lang="en-US" sz="2800" b="1" dirty="0"/>
              <a:t>Engine Size (0.95)</a:t>
            </a:r>
            <a:r>
              <a:rPr lang="en-US" sz="2800" dirty="0"/>
              <a:t> and </a:t>
            </a:r>
            <a:r>
              <a:rPr lang="en-US" sz="2800" b="1" dirty="0"/>
              <a:t>Vehicle Weight (0.89)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Interpretation: Cars with more cylinders typically have larger engines and are heavier.</a:t>
            </a:r>
          </a:p>
        </p:txBody>
      </p:sp>
    </p:spTree>
    <p:extLst>
      <p:ext uri="{BB962C8B-B14F-4D97-AF65-F5344CB8AC3E}">
        <p14:creationId xmlns:p14="http://schemas.microsoft.com/office/powerpoint/2010/main" val="1676915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1775C-4FE6-22BB-3D5E-1424F14F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C8D5A9-37AE-61C0-1170-CC61FCA6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92" t="19913" r="28214" b="48745"/>
          <a:stretch/>
        </p:blipFill>
        <p:spPr>
          <a:xfrm>
            <a:off x="312130" y="0"/>
            <a:ext cx="11567740" cy="3135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11355A-B538-3C11-8CD3-B5133270B9C0}"/>
              </a:ext>
            </a:extLst>
          </p:cNvPr>
          <p:cNvSpPr txBox="1"/>
          <p:nvPr/>
        </p:nvSpPr>
        <p:spPr>
          <a:xfrm>
            <a:off x="0" y="3239504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Acceleration vs. Other Variables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Negative correlation</a:t>
            </a:r>
            <a:r>
              <a:rPr lang="en-US" sz="2800" dirty="0"/>
              <a:t> with </a:t>
            </a:r>
            <a:r>
              <a:rPr lang="en-US" sz="2800" b="1" dirty="0"/>
              <a:t>Horse Power (-0.68)</a:t>
            </a:r>
            <a:r>
              <a:rPr lang="en-US" sz="2800" dirty="0"/>
              <a:t> and </a:t>
            </a:r>
            <a:r>
              <a:rPr lang="en-US" sz="2800" b="1" dirty="0"/>
              <a:t>Engine Size (-0.53)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Interpretation: More powerful engines may have lower acceleration values (suggesting higher torque and weight affect acceleration).</a:t>
            </a:r>
          </a:p>
        </p:txBody>
      </p:sp>
    </p:spTree>
    <p:extLst>
      <p:ext uri="{BB962C8B-B14F-4D97-AF65-F5344CB8AC3E}">
        <p14:creationId xmlns:p14="http://schemas.microsoft.com/office/powerpoint/2010/main" val="26016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4AC3-FC57-1EB8-2532-07B437F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1E3D9D-E177-F9BC-028B-3436BE16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87" r="1895" b="21506"/>
          <a:stretch/>
        </p:blipFill>
        <p:spPr>
          <a:xfrm>
            <a:off x="115529" y="1740310"/>
            <a:ext cx="11960942" cy="4807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16769-DF6C-F7E8-EEE9-324782388340}"/>
              </a:ext>
            </a:extLst>
          </p:cNvPr>
          <p:cNvSpPr txBox="1"/>
          <p:nvPr/>
        </p:nvSpPr>
        <p:spPr>
          <a:xfrm>
            <a:off x="0" y="885806"/>
            <a:ext cx="913171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Navigate Canvas &gt;&gt; Week 4: Lab 2 &gt;&gt; Correlation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A7799A-E0C1-95FF-5DE0-8EA13090A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375912-28AB-9C2F-CADA-DDA1CFAC407C}"/>
              </a:ext>
            </a:extLst>
          </p:cNvPr>
          <p:cNvSpPr/>
          <p:nvPr/>
        </p:nvSpPr>
        <p:spPr>
          <a:xfrm>
            <a:off x="2502630" y="3199450"/>
            <a:ext cx="1341912" cy="4591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17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15542-447B-E0D4-C03E-44314F045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BE3DD6-3066-EC66-D320-E75E225B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92" t="19913" r="28214" b="48745"/>
          <a:stretch/>
        </p:blipFill>
        <p:spPr>
          <a:xfrm>
            <a:off x="312130" y="0"/>
            <a:ext cx="11567740" cy="3135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3F5492-CD4A-2CCB-1327-95EAEAD95074}"/>
              </a:ext>
            </a:extLst>
          </p:cNvPr>
          <p:cNvSpPr txBox="1"/>
          <p:nvPr/>
        </p:nvSpPr>
        <p:spPr>
          <a:xfrm>
            <a:off x="0" y="3239504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Origin vs. Other Variables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Moderate correlation with MPG (0.56)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Interpretation: Cars from different regions may have distinct fuel efficiency trends.</a:t>
            </a:r>
          </a:p>
        </p:txBody>
      </p:sp>
    </p:spTree>
    <p:extLst>
      <p:ext uri="{BB962C8B-B14F-4D97-AF65-F5344CB8AC3E}">
        <p14:creationId xmlns:p14="http://schemas.microsoft.com/office/powerpoint/2010/main" val="1358292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191D-952D-85DF-2607-5CFA6C1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E621AB-5FDB-BDFF-B3A9-4594A01A5AEB}"/>
              </a:ext>
            </a:extLst>
          </p:cNvPr>
          <p:cNvSpPr txBox="1"/>
          <p:nvPr/>
        </p:nvSpPr>
        <p:spPr>
          <a:xfrm>
            <a:off x="0" y="879059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Conclusion and Recommendations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What correlations exist?</a:t>
            </a:r>
            <a:r>
              <a:rPr lang="en-US" sz="2800" dirty="0"/>
              <a:t> Strong negative correlation between </a:t>
            </a:r>
            <a:r>
              <a:rPr lang="en-US" sz="2800" b="1" dirty="0"/>
              <a:t>MPG and engine-related attributes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How strong are they?</a:t>
            </a:r>
            <a:r>
              <a:rPr lang="en-US" sz="2800" dirty="0"/>
              <a:t> Most correlations are above </a:t>
            </a:r>
            <a:r>
              <a:rPr lang="en-US" sz="2800" b="1" dirty="0"/>
              <a:t>0.7 or below -0.7</a:t>
            </a:r>
            <a:r>
              <a:rPr lang="en-US" sz="2800" dirty="0"/>
              <a:t>, indicating strong relationships.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Are they surprising?</a:t>
            </a:r>
            <a:r>
              <a:rPr lang="en-US" sz="2800" dirty="0"/>
              <a:t> Not really—heavier and more powerful cars tend to have worse fuel efficiency.</a:t>
            </a:r>
          </a:p>
        </p:txBody>
      </p:sp>
    </p:spTree>
    <p:extLst>
      <p:ext uri="{BB962C8B-B14F-4D97-AF65-F5344CB8AC3E}">
        <p14:creationId xmlns:p14="http://schemas.microsoft.com/office/powerpoint/2010/main" val="4081673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F572-D23B-6A02-A271-1C857EB8F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EB2703-B24F-57FC-F844-5A96826C417F}"/>
              </a:ext>
            </a:extLst>
          </p:cNvPr>
          <p:cNvSpPr txBox="1"/>
          <p:nvPr/>
        </p:nvSpPr>
        <p:spPr>
          <a:xfrm>
            <a:off x="0" y="731634"/>
            <a:ext cx="121920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Would you eliminate any attributes?</a:t>
            </a:r>
            <a:r>
              <a:rPr lang="en-US" sz="2800" dirty="0"/>
              <a:t> If the goal is fuel efficiency prediction, </a:t>
            </a:r>
            <a:r>
              <a:rPr lang="en-US" sz="2800" b="1" dirty="0"/>
              <a:t>Cylinders, Engine Size, and Weight</a:t>
            </a:r>
            <a:r>
              <a:rPr lang="en-US" sz="2800" dirty="0"/>
              <a:t> are strongly related and might be redundant.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What additional attributes could help?</a:t>
            </a:r>
            <a:r>
              <a:rPr lang="en-US" sz="2800" dirty="0"/>
              <a:t> </a:t>
            </a:r>
            <a:r>
              <a:rPr lang="en-US" sz="2800" b="1" dirty="0"/>
              <a:t>Aerodynamics, transmission type, and fuel type</a:t>
            </a:r>
            <a:r>
              <a:rPr lang="en-US" sz="2800" dirty="0"/>
              <a:t> could provide better insights.</a:t>
            </a:r>
          </a:p>
        </p:txBody>
      </p:sp>
    </p:spTree>
    <p:extLst>
      <p:ext uri="{BB962C8B-B14F-4D97-AF65-F5344CB8AC3E}">
        <p14:creationId xmlns:p14="http://schemas.microsoft.com/office/powerpoint/2010/main" val="426357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52078-E2BB-8248-D556-C4335E5E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32EB8-1E23-9562-6969-6014E9B0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33" b="5807"/>
          <a:stretch/>
        </p:blipFill>
        <p:spPr>
          <a:xfrm>
            <a:off x="0" y="1017638"/>
            <a:ext cx="12192000" cy="5840362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245EFB1A-0BE2-BC79-CBEA-70A8FA9779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</a:t>
            </a:r>
            <a:r>
              <a:rPr lang="en-US"/>
              <a:t>Association Rules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181942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1D5EA-C06D-6CB7-0BB1-921247AF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4C3AC75-1B87-CB46-0213-D57C3F18F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</a:t>
            </a:r>
            <a:r>
              <a:rPr lang="en-US"/>
              <a:t>Association Rules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80B4A-1061-672B-B798-60CDBBB392AF}"/>
              </a:ext>
            </a:extLst>
          </p:cNvPr>
          <p:cNvSpPr txBox="1"/>
          <p:nvPr/>
        </p:nvSpPr>
        <p:spPr>
          <a:xfrm>
            <a:off x="213756" y="1056904"/>
            <a:ext cx="1088967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/>
              <a:t>This dataset is an extension of Chapter05DataSet.csv:  A new Shopping Basket Dataset with 100 transactions and typical grocery items (Milk, Bread, Eggs, Cheese, Butter, Soda, Chips, Coffee, Tea, Cereal).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E8585-CCEE-7395-747E-44F069AB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04" r="1753" b="10130"/>
          <a:stretch/>
        </p:blipFill>
        <p:spPr>
          <a:xfrm>
            <a:off x="1963387" y="3021416"/>
            <a:ext cx="8265226" cy="382669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9F87A0-81AE-39A9-C50F-B8CE81F97C81}"/>
              </a:ext>
            </a:extLst>
          </p:cNvPr>
          <p:cNvSpPr/>
          <p:nvPr/>
        </p:nvSpPr>
        <p:spPr>
          <a:xfrm>
            <a:off x="3253839" y="6567055"/>
            <a:ext cx="1900052" cy="290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362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D5682A3-8C78-55D5-361B-FFF94D2ABF7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Recap: Association Rules</a:t>
            </a:r>
            <a:endParaRPr lang="en-US" kern="0" spc="-1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8EC5-1CAD-7018-F66D-1576C47E9782}"/>
              </a:ext>
            </a:extLst>
          </p:cNvPr>
          <p:cNvSpPr txBox="1"/>
          <p:nvPr/>
        </p:nvSpPr>
        <p:spPr>
          <a:xfrm>
            <a:off x="439388" y="1484416"/>
            <a:ext cx="969519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latin typeface="+mj-lt"/>
              </a:rPr>
              <a:t>What are Association Rules?</a:t>
            </a:r>
          </a:p>
          <a:p>
            <a:pPr marL="708025" indent="-442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Association rules are a </a:t>
            </a:r>
            <a:r>
              <a:rPr lang="en-US" sz="2800" b="1" dirty="0">
                <a:latin typeface="+mj-lt"/>
              </a:rPr>
              <a:t>data mining technique</a:t>
            </a:r>
            <a:r>
              <a:rPr lang="en-US" sz="2800" dirty="0">
                <a:latin typeface="+mj-lt"/>
              </a:rPr>
              <a:t> used to find relationships between different items in a dataset.</a:t>
            </a:r>
          </a:p>
          <a:p>
            <a:pPr marL="708025" indent="-442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goal is to discover </a:t>
            </a:r>
            <a:r>
              <a:rPr lang="en-US" sz="2800" b="1" dirty="0">
                <a:latin typeface="+mj-lt"/>
              </a:rPr>
              <a:t>frequent patterns</a:t>
            </a:r>
            <a:r>
              <a:rPr lang="en-US" sz="2800" dirty="0">
                <a:latin typeface="+mj-lt"/>
              </a:rPr>
              <a:t> that help understand which items often appear together.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ADC0B-835A-15C6-A504-9B59C5A4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44E971A-C57E-DD14-B0BC-687BDB8CE09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26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613B77-2E89-F412-FBBA-652E434E8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59838"/>
              </p:ext>
            </p:extLst>
          </p:nvPr>
        </p:nvGraphicFramePr>
        <p:xfrm>
          <a:off x="7917" y="1223527"/>
          <a:ext cx="12184083" cy="45686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039806">
                  <a:extLst>
                    <a:ext uri="{9D8B030D-6E8A-4147-A177-3AD203B41FA5}">
                      <a16:colId xmlns:a16="http://schemas.microsoft.com/office/drawing/2014/main" val="622293063"/>
                    </a:ext>
                  </a:extLst>
                </a:gridCol>
                <a:gridCol w="5142293">
                  <a:extLst>
                    <a:ext uri="{9D8B030D-6E8A-4147-A177-3AD203B41FA5}">
                      <a16:colId xmlns:a16="http://schemas.microsoft.com/office/drawing/2014/main" val="914633744"/>
                    </a:ext>
                  </a:extLst>
                </a:gridCol>
                <a:gridCol w="4001984">
                  <a:extLst>
                    <a:ext uri="{9D8B030D-6E8A-4147-A177-3AD203B41FA5}">
                      <a16:colId xmlns:a16="http://schemas.microsoft.com/office/drawing/2014/main" val="3714743155"/>
                    </a:ext>
                  </a:extLst>
                </a:gridCol>
              </a:tblGrid>
              <a:tr h="301438">
                <a:tc>
                  <a:txBody>
                    <a:bodyPr/>
                    <a:lstStyle/>
                    <a:p>
                      <a:r>
                        <a:rPr lang="en-US" sz="2800" b="1"/>
                        <a:t>Measure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Definition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Example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19692"/>
                  </a:ext>
                </a:extLst>
              </a:tr>
              <a:tr h="527517">
                <a:tc>
                  <a:txBody>
                    <a:bodyPr/>
                    <a:lstStyle/>
                    <a:p>
                      <a:r>
                        <a:rPr lang="en-US" sz="2800" b="1" dirty="0"/>
                        <a:t>Support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How often a set of items appears in the dataset.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20% of customers buy milk and bread together.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11920"/>
                  </a:ext>
                </a:extLst>
              </a:tr>
              <a:tr h="753595">
                <a:tc>
                  <a:txBody>
                    <a:bodyPr/>
                    <a:lstStyle/>
                    <a:p>
                      <a:r>
                        <a:rPr lang="en-US" sz="2800" b="1"/>
                        <a:t>Confidence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Given that one item is bought, how often the second item is bought.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70% of customers who buy a smartphone also buy a case.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065423"/>
                  </a:ext>
                </a:extLst>
              </a:tr>
              <a:tr h="571554">
                <a:tc>
                  <a:txBody>
                    <a:bodyPr/>
                    <a:lstStyle/>
                    <a:p>
                      <a:r>
                        <a:rPr lang="en-US" sz="2800" b="1" dirty="0"/>
                        <a:t>Lift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How much more likely two items are bought together compared to chance.</a:t>
                      </a:r>
                      <a:endParaRPr lang="en-US" sz="280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Lift = 2 means customers are </a:t>
                      </a:r>
                      <a:r>
                        <a:rPr lang="en-US" sz="2800" b="1" dirty="0"/>
                        <a:t>twice as likely</a:t>
                      </a:r>
                      <a:r>
                        <a:rPr lang="en-US" sz="2800" dirty="0"/>
                        <a:t> to buy both items together than randomly.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L="75360" marR="75360" marT="37680" marB="376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58809"/>
                  </a:ext>
                </a:extLst>
              </a:tr>
            </a:tbl>
          </a:graphicData>
        </a:graphic>
      </p:graphicFrame>
      <p:sp>
        <p:nvSpPr>
          <p:cNvPr id="3" name="object 2">
            <a:extLst>
              <a:ext uri="{FF2B5EF4-FFF2-40B4-BE49-F238E27FC236}">
                <a16:creationId xmlns:a16="http://schemas.microsoft.com/office/drawing/2014/main" id="{AFECACD9-091E-8BF1-0FCE-C192C38B482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Recap: Key Measures in Association Rules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378157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DDD92-3950-5890-8019-A9BB67314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6C5D47-6CBF-9B3E-A255-9956225FAFD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27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4EEAB9D-6E3C-5F4C-D296-7E3E43BBE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72960"/>
            <a:ext cx="12192000" cy="196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j-lt"/>
              </a:rPr>
              <a:t>Helps businesses </a:t>
            </a:r>
            <a:r>
              <a:rPr lang="en-US" altLang="en-US" sz="2800" b="1" dirty="0">
                <a:latin typeface="+mj-lt"/>
              </a:rPr>
              <a:t>increase sales</a:t>
            </a:r>
            <a:r>
              <a:rPr lang="en-US" altLang="en-US" sz="2800" dirty="0">
                <a:latin typeface="+mj-lt"/>
              </a:rPr>
              <a:t> by understanding customer behavior. </a:t>
            </a: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j-lt"/>
              </a:rPr>
              <a:t>Improves </a:t>
            </a:r>
            <a:r>
              <a:rPr lang="en-US" altLang="en-US" sz="2800" b="1" dirty="0">
                <a:latin typeface="+mj-lt"/>
              </a:rPr>
              <a:t>product recommendations</a:t>
            </a:r>
            <a:r>
              <a:rPr lang="en-US" altLang="en-US" sz="2800" dirty="0">
                <a:latin typeface="+mj-lt"/>
              </a:rPr>
              <a:t> (Amazon, Netflix, Spotify). </a:t>
            </a: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j-lt"/>
              </a:rPr>
              <a:t>Supports </a:t>
            </a:r>
            <a:r>
              <a:rPr lang="en-US" altLang="en-US" sz="2800" b="1" dirty="0">
                <a:latin typeface="+mj-lt"/>
              </a:rPr>
              <a:t>marketing strategies</a:t>
            </a:r>
            <a:r>
              <a:rPr lang="en-US" altLang="en-US" sz="2800" dirty="0">
                <a:latin typeface="+mj-lt"/>
              </a:rPr>
              <a:t> (e.g., bundle deals, personalized offers). 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F0E747B-08B9-D944-8B22-6335940C4A8D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Recap: Why Does it Matter?</a:t>
            </a:r>
            <a:endParaRPr lang="en-US" kern="0" spc="-10" dirty="0"/>
          </a:p>
        </p:txBody>
      </p:sp>
    </p:spTree>
    <p:extLst>
      <p:ext uri="{BB962C8B-B14F-4D97-AF65-F5344CB8AC3E}">
        <p14:creationId xmlns:p14="http://schemas.microsoft.com/office/powerpoint/2010/main" val="2972941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7452F-69E3-1759-D440-BFB5EEBA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18094735-085A-6E47-C403-AF8861B6BEF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28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D5C83D9-8905-5722-AFF0-3BF3CF79252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D7716-68AB-2E6C-0F95-3F63E920C210}"/>
              </a:ext>
            </a:extLst>
          </p:cNvPr>
          <p:cNvSpPr txBox="1"/>
          <p:nvPr/>
        </p:nvSpPr>
        <p:spPr>
          <a:xfrm>
            <a:off x="0" y="459100"/>
            <a:ext cx="12192000" cy="5637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700" b="1" dirty="0"/>
              <a:t>Step 1: Import the Shopping Basket Dataset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b="1" dirty="0"/>
              <a:t>Open Altair AI Studio (RapidMiner)</a:t>
            </a:r>
            <a:r>
              <a:rPr lang="en-US" sz="27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/>
              <a:t>Click </a:t>
            </a:r>
            <a:r>
              <a:rPr lang="en-US" sz="2700" b="1" dirty="0"/>
              <a:t>File → New Process</a:t>
            </a:r>
            <a:r>
              <a:rPr lang="en-US" sz="2700" dirty="0"/>
              <a:t> to start a new project.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b="1" dirty="0"/>
              <a:t>Import the dataset</a:t>
            </a:r>
            <a:r>
              <a:rPr lang="en-US" sz="2700" dirty="0"/>
              <a:t>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Click on </a:t>
            </a:r>
            <a:r>
              <a:rPr lang="en-US" sz="2700" b="1" dirty="0"/>
              <a:t>Import Data</a:t>
            </a:r>
            <a:r>
              <a:rPr lang="en-US" sz="2700" dirty="0"/>
              <a:t> in the Repository Panel.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Select </a:t>
            </a:r>
            <a:r>
              <a:rPr lang="en-US" sz="2700" b="1" dirty="0"/>
              <a:t>ShoppingBasketData.csv</a:t>
            </a:r>
            <a:endParaRPr lang="en-US" sz="27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Click </a:t>
            </a:r>
            <a:r>
              <a:rPr lang="en-US" sz="2700" b="1" dirty="0"/>
              <a:t>Next</a:t>
            </a:r>
            <a:r>
              <a:rPr lang="en-US" sz="2700" dirty="0"/>
              <a:t>, name it </a:t>
            </a:r>
            <a:r>
              <a:rPr lang="en-US" sz="2700" b="1" dirty="0"/>
              <a:t>Shopping Basket </a:t>
            </a:r>
            <a:br>
              <a:rPr lang="en-US" sz="2700" b="1" dirty="0"/>
            </a:br>
            <a:r>
              <a:rPr lang="en-US" sz="2700" b="1" dirty="0"/>
              <a:t>Transactions</a:t>
            </a:r>
            <a:r>
              <a:rPr lang="en-US" sz="2700" dirty="0"/>
              <a:t>, and save it in your repository.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b="1" dirty="0"/>
              <a:t>Drag the dataset</a:t>
            </a:r>
            <a:r>
              <a:rPr lang="en-US" sz="2700" dirty="0"/>
              <a:t> into the Process Window.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4FF6B-5E63-1E92-50B3-AB12C74D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45" t="65974" r="16819" b="6694"/>
          <a:stretch/>
        </p:blipFill>
        <p:spPr>
          <a:xfrm>
            <a:off x="6626431" y="5564230"/>
            <a:ext cx="5565569" cy="12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7D7D8-5057-831E-FE62-91610B388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553D80C8-6804-A729-9852-A284B101CC9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29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E244CB5-7C51-F05B-E98C-37E9F6260CB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BD69A-7DEA-85ED-3D69-99CA8FA5268A}"/>
              </a:ext>
            </a:extLst>
          </p:cNvPr>
          <p:cNvSpPr txBox="1"/>
          <p:nvPr/>
        </p:nvSpPr>
        <p:spPr>
          <a:xfrm>
            <a:off x="0" y="724395"/>
            <a:ext cx="121920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Step 2: Data Understanding and Preparation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Connect and Run the process</a:t>
            </a:r>
            <a:r>
              <a:rPr lang="en-US" sz="2800" dirty="0"/>
              <a:t> (Click </a:t>
            </a:r>
            <a:r>
              <a:rPr lang="en-US" sz="2800" b="1" dirty="0"/>
              <a:t>Run</a:t>
            </a:r>
            <a:r>
              <a:rPr lang="en-US" sz="2800" dirty="0"/>
              <a:t>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Check the Results Tab</a:t>
            </a:r>
            <a:r>
              <a:rPr lang="en-US" sz="2800" dirty="0"/>
              <a:t>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Look for missing values.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Ensure all item columns are in </a:t>
            </a:r>
            <a:r>
              <a:rPr lang="en-US" sz="2800" b="1" dirty="0"/>
              <a:t>binary format</a:t>
            </a:r>
            <a:r>
              <a:rPr lang="en-US" sz="2800" dirty="0"/>
              <a:t> (0 = Not Purchased, 1 = Purchased).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issues exist, use: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Replace Missing Values</a:t>
            </a:r>
            <a:r>
              <a:rPr lang="en-US" sz="2800" dirty="0"/>
              <a:t> operator (set to mode/0).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Numerical to Binominal</a:t>
            </a:r>
            <a:r>
              <a:rPr lang="en-US" sz="2800" dirty="0"/>
              <a:t> operator (if any non-binary data exists).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6D81B-514D-99F0-3684-C6ABD4A1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020" t="21818" b="57576"/>
          <a:stretch/>
        </p:blipFill>
        <p:spPr>
          <a:xfrm>
            <a:off x="5708831" y="1983346"/>
            <a:ext cx="6483169" cy="144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79DC-61A4-9BEE-FC8C-7328B9BA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795347-F374-01DC-BB3D-62D7E645C8F4}"/>
              </a:ext>
            </a:extLst>
          </p:cNvPr>
          <p:cNvSpPr txBox="1"/>
          <p:nvPr/>
        </p:nvSpPr>
        <p:spPr>
          <a:xfrm>
            <a:off x="0" y="885806"/>
            <a:ext cx="9131711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latin typeface="Calibri"/>
              </a:rPr>
              <a:t>Download Dataset and move it toa path on your machine e.g., </a:t>
            </a:r>
            <a:r>
              <a:rPr lang="en-US" sz="2800" kern="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alibri"/>
              </a:rPr>
              <a:t>D:\ACU\ITEC325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5D83219-A907-4576-4465-078C3AF86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7E19A-B9F1-1F91-AE5A-BEAD0AA5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92" t="18280" r="68467" b="57849"/>
          <a:stretch/>
        </p:blipFill>
        <p:spPr>
          <a:xfrm>
            <a:off x="8023123" y="2394595"/>
            <a:ext cx="4168877" cy="4463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F8C0A-71D8-9F24-7E46-6F667FD2D474}"/>
              </a:ext>
            </a:extLst>
          </p:cNvPr>
          <p:cNvSpPr txBox="1"/>
          <p:nvPr/>
        </p:nvSpPr>
        <p:spPr>
          <a:xfrm>
            <a:off x="-1" y="2630693"/>
            <a:ext cx="8185355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The dataset contains vehicle specifications, including fuel efficiency (MPG), engine attributes, weight, acceleration, and origin, enabling analysis of correlations between these factors.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132815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F05A7-BDC2-EFF4-EE1D-038177CFA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67BC6FF-8AAB-2214-7777-A498F4BFA2A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EF2EC6E-97E8-906E-E7F3-4404EBA4956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DA3CD-1118-7F3E-5491-D27CACC47267}"/>
              </a:ext>
            </a:extLst>
          </p:cNvPr>
          <p:cNvSpPr txBox="1"/>
          <p:nvPr/>
        </p:nvSpPr>
        <p:spPr>
          <a:xfrm>
            <a:off x="0" y="801584"/>
            <a:ext cx="9093529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For the next </a:t>
            </a:r>
            <a:r>
              <a:rPr lang="en-US" sz="2800" b="1" dirty="0"/>
              <a:t>Step, Applying FP-Growth</a:t>
            </a:r>
            <a:r>
              <a:rPr lang="en-US" sz="2800" dirty="0"/>
              <a:t> in </a:t>
            </a:r>
            <a:r>
              <a:rPr lang="en-US" sz="2800" b="1" dirty="0"/>
              <a:t>Altair AI Studio (RapidMiner)</a:t>
            </a:r>
            <a:r>
              <a:rPr lang="en-US" sz="2800" dirty="0"/>
              <a:t>, the values should be in </a:t>
            </a:r>
            <a:r>
              <a:rPr lang="en-US" sz="2800" b="1" dirty="0"/>
              <a:t>True/False format</a:t>
            </a:r>
            <a:r>
              <a:rPr lang="en-US" sz="2800" dirty="0"/>
              <a:t> instead of </a:t>
            </a:r>
            <a:r>
              <a:rPr lang="en-US" sz="2800" b="1" dirty="0"/>
              <a:t>0/1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Why Convert 0/1 to True/False?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7C7A1-798F-3F4E-27D1-C740B574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2"/>
          <a:stretch/>
        </p:blipFill>
        <p:spPr>
          <a:xfrm>
            <a:off x="5210532" y="2042556"/>
            <a:ext cx="6981468" cy="48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1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9E7C3-C213-907B-0A0D-66DF0F565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A71BF9E5-DF2D-9030-F19D-537D80ACE47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31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B981F32-6337-D138-2EB7-843B3FE5323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C052A-EF1B-18D2-16A4-17E3D1CB1169}"/>
              </a:ext>
            </a:extLst>
          </p:cNvPr>
          <p:cNvSpPr txBox="1"/>
          <p:nvPr/>
        </p:nvSpPr>
        <p:spPr>
          <a:xfrm>
            <a:off x="60083" y="1800413"/>
            <a:ext cx="12071833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FP-Growth operator</a:t>
            </a:r>
            <a:r>
              <a:rPr lang="en-US" sz="2800" dirty="0"/>
              <a:t> in RapidMiner </a:t>
            </a:r>
            <a:r>
              <a:rPr lang="en-US" sz="2800" b="1" dirty="0"/>
              <a:t>expects binomial (Boolean) data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Some association rule mining operators might interpret </a:t>
            </a:r>
            <a:r>
              <a:rPr lang="en-US" sz="2800" b="1" dirty="0"/>
              <a:t>0 as a numerical value</a:t>
            </a:r>
            <a:r>
              <a:rPr lang="en-US" sz="2800" dirty="0"/>
              <a:t>, which is incorrect for categorical analysis.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Converting </a:t>
            </a:r>
            <a:r>
              <a:rPr lang="en-US" sz="2800" b="1" dirty="0"/>
              <a:t>0 → False</a:t>
            </a:r>
            <a:r>
              <a:rPr lang="en-US" sz="2800" dirty="0"/>
              <a:t> and </a:t>
            </a:r>
            <a:r>
              <a:rPr lang="en-US" sz="2800" b="1" dirty="0"/>
              <a:t>1 → True</a:t>
            </a:r>
            <a:r>
              <a:rPr lang="en-US" sz="2800" dirty="0"/>
              <a:t> ensures that each item is treated as a </a:t>
            </a:r>
            <a:r>
              <a:rPr lang="en-US" sz="2800" b="1" dirty="0"/>
              <a:t>category presence (True) or absence (False)</a:t>
            </a:r>
            <a:r>
              <a:rPr lang="en-US" sz="2800" dirty="0"/>
              <a:t> rather than a numerical value.</a:t>
            </a:r>
          </a:p>
        </p:txBody>
      </p:sp>
    </p:spTree>
    <p:extLst>
      <p:ext uri="{BB962C8B-B14F-4D97-AF65-F5344CB8AC3E}">
        <p14:creationId xmlns:p14="http://schemas.microsoft.com/office/powerpoint/2010/main" val="2335858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5270-9F1C-8ED6-F686-117CDD3F9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0C7131CE-0544-35F6-8080-E2BC413E2BD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1D00506-2ACC-D9F4-D25C-5058AEC5E20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75D89-F6BB-33CF-0DAE-A0E917DC15CF}"/>
              </a:ext>
            </a:extLst>
          </p:cNvPr>
          <p:cNvSpPr txBox="1"/>
          <p:nvPr/>
        </p:nvSpPr>
        <p:spPr>
          <a:xfrm>
            <a:off x="0" y="674914"/>
            <a:ext cx="121920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8475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ensure there are no missing value or non-binary data, we apply both </a:t>
            </a:r>
            <a:r>
              <a:rPr lang="en-US" sz="2800" b="1" dirty="0"/>
              <a:t>Replace Missing Value </a:t>
            </a:r>
            <a:r>
              <a:rPr lang="en-US" sz="2800" dirty="0"/>
              <a:t>and </a:t>
            </a:r>
            <a:r>
              <a:rPr lang="en-US" sz="2800" b="1" dirty="0"/>
              <a:t>Numerical to Binominal Operators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4891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FBCD5-AA1C-97B1-966D-6981BCE04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65A78D6D-36B1-C149-94B4-6F982272977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86CEF27-CC18-F506-167A-8516BF321416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D7FD81-1D31-A843-36F8-A87E20AF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18" b="11689"/>
          <a:stretch/>
        </p:blipFill>
        <p:spPr>
          <a:xfrm>
            <a:off x="3051958" y="858744"/>
            <a:ext cx="9140042" cy="599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345495-0636-2D2D-05B6-D3EBCBA9D418}"/>
              </a:ext>
            </a:extLst>
          </p:cNvPr>
          <p:cNvSpPr txBox="1"/>
          <p:nvPr/>
        </p:nvSpPr>
        <p:spPr>
          <a:xfrm>
            <a:off x="0" y="674914"/>
            <a:ext cx="305195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8475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73661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D639D-11AF-D118-D1C0-3E94F826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A6EDDE63-CDFD-3FF5-E7C1-6D7C9A12858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34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264DE09-8C49-008D-131B-CA9A5F79204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93CAA-B81D-FBCB-0CD0-95A250874CC6}"/>
              </a:ext>
            </a:extLst>
          </p:cNvPr>
          <p:cNvSpPr txBox="1"/>
          <p:nvPr/>
        </p:nvSpPr>
        <p:spPr>
          <a:xfrm>
            <a:off x="-1" y="423475"/>
            <a:ext cx="12192001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700" b="1" dirty="0"/>
              <a:t>Step 3: Applying FP-Growth (Frequent Pattern Mining)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b="1" dirty="0"/>
              <a:t>Switch to Design Perspective</a:t>
            </a:r>
            <a:r>
              <a:rPr lang="en-US" sz="2700" dirty="0"/>
              <a:t>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b="1" dirty="0"/>
              <a:t>Search for “FP-Growth”</a:t>
            </a:r>
            <a:r>
              <a:rPr lang="en-US" sz="2700" dirty="0"/>
              <a:t> in the </a:t>
            </a:r>
            <a:r>
              <a:rPr lang="en-US" sz="2700" b="1" dirty="0"/>
              <a:t>Operators Panel</a:t>
            </a:r>
            <a:r>
              <a:rPr lang="en-US" sz="2700" dirty="0"/>
              <a:t>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b="1" dirty="0"/>
              <a:t>Drag FP-Growth</a:t>
            </a:r>
            <a:r>
              <a:rPr lang="en-US" sz="2700" dirty="0"/>
              <a:t> into the process.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/>
              <a:t>Parameter settings: </a:t>
            </a:r>
            <a:br>
              <a:rPr lang="en-US" sz="2700" dirty="0"/>
            </a:br>
            <a:r>
              <a:rPr lang="en-US" sz="2700" dirty="0"/>
              <a:t>min requirement: support</a:t>
            </a:r>
            <a:br>
              <a:rPr lang="en-US" sz="2700" dirty="0"/>
            </a:br>
            <a:r>
              <a:rPr lang="en-US" sz="2700" dirty="0"/>
              <a:t>min support: 0.2</a:t>
            </a:r>
            <a:br>
              <a:rPr lang="en-US" sz="2700" dirty="0"/>
            </a:br>
            <a:r>
              <a:rPr lang="en-US" sz="2700" dirty="0"/>
              <a:t>min items per itemset: 1</a:t>
            </a:r>
            <a:br>
              <a:rPr lang="en-US" sz="2700" dirty="0"/>
            </a:br>
            <a:r>
              <a:rPr lang="en-US" sz="2700" dirty="0"/>
              <a:t>max items per itemset: 5</a:t>
            </a:r>
            <a:br>
              <a:rPr lang="en-US" sz="2700" dirty="0"/>
            </a:br>
            <a:r>
              <a:rPr lang="en-US" sz="2700" dirty="0"/>
              <a:t>max number of itemset: 1000000</a:t>
            </a:r>
          </a:p>
        </p:txBody>
      </p:sp>
    </p:spTree>
    <p:extLst>
      <p:ext uri="{BB962C8B-B14F-4D97-AF65-F5344CB8AC3E}">
        <p14:creationId xmlns:p14="http://schemas.microsoft.com/office/powerpoint/2010/main" val="4156829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F6C24-683B-25FC-4123-DFDA62E6B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D87F393A-1C0C-4CB4-B98D-808C62BF524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35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F84F7B7-B21C-C8F9-9801-E80F9334B74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4A046-6BB5-324D-D6BD-14DAC125BFE7}"/>
              </a:ext>
            </a:extLst>
          </p:cNvPr>
          <p:cNvSpPr txBox="1"/>
          <p:nvPr/>
        </p:nvSpPr>
        <p:spPr>
          <a:xfrm>
            <a:off x="-1" y="423475"/>
            <a:ext cx="12192001" cy="189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700" dirty="0"/>
              <a:t>min number of </a:t>
            </a:r>
            <a:r>
              <a:rPr lang="en-US" sz="2700" dirty="0" err="1"/>
              <a:t>itemsets</a:t>
            </a:r>
            <a:r>
              <a:rPr lang="en-US" sz="2700" dirty="0"/>
              <a:t>: 100</a:t>
            </a:r>
            <a:br>
              <a:rPr lang="en-US" sz="2700" dirty="0"/>
            </a:br>
            <a:r>
              <a:rPr lang="en-US" sz="2700" dirty="0"/>
              <a:t>max number of retries: 15</a:t>
            </a:r>
            <a:br>
              <a:rPr lang="en-US" sz="2700" dirty="0"/>
            </a:br>
            <a:r>
              <a:rPr lang="en-US" sz="2700" dirty="0"/>
              <a:t>requirement decrease factor: 0.9</a:t>
            </a:r>
          </a:p>
        </p:txBody>
      </p:sp>
    </p:spTree>
    <p:extLst>
      <p:ext uri="{BB962C8B-B14F-4D97-AF65-F5344CB8AC3E}">
        <p14:creationId xmlns:p14="http://schemas.microsoft.com/office/powerpoint/2010/main" val="305267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84E0-1629-E0F0-755F-1690D7CA3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8CDA4E51-E5E1-6D17-BB56-A467B5F16DE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A079F2E-FB90-10DC-B9C0-49D753B110F6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595A0-AD43-5037-D8C1-40C4F4073A8B}"/>
              </a:ext>
            </a:extLst>
          </p:cNvPr>
          <p:cNvSpPr txBox="1"/>
          <p:nvPr/>
        </p:nvSpPr>
        <p:spPr>
          <a:xfrm>
            <a:off x="-1" y="674914"/>
            <a:ext cx="1219200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To ensure license is working or activated for you: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Go to your Account to Sign - Use your ACU email you used for installation: </a:t>
            </a:r>
            <a:r>
              <a:rPr lang="en-US" sz="2800" b="1" dirty="0">
                <a:hlinkClick r:id="rId2"/>
              </a:rPr>
              <a:t>https://my.rapidminer.com/nexus/account/index.html#login?returnUrl=https%3A%2F%2Fmy.rapidminer.com%2Fnexus%2Faccount%2Findex.html%23home</a:t>
            </a:r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1C58B-D2BF-F373-96F5-B45E125D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1" b="6639"/>
          <a:stretch/>
        </p:blipFill>
        <p:spPr>
          <a:xfrm>
            <a:off x="2040229" y="3285757"/>
            <a:ext cx="7337203" cy="34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9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22C50-3C75-EB58-9E23-2DB22E5FD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C5F68628-74FA-B97D-2CC7-0191B898B12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25C28E4-DAB5-499E-E6E8-1DACB54676C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F75A5-EBC2-E2DB-B9E4-E14217955235}"/>
              </a:ext>
            </a:extLst>
          </p:cNvPr>
          <p:cNvSpPr txBox="1"/>
          <p:nvPr/>
        </p:nvSpPr>
        <p:spPr>
          <a:xfrm>
            <a:off x="-1" y="674914"/>
            <a:ext cx="121920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Right Click and Copy the License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FC9C4-A7BB-85B5-7EDE-F7311329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41" b="9841"/>
          <a:stretch/>
        </p:blipFill>
        <p:spPr>
          <a:xfrm>
            <a:off x="-1" y="2120614"/>
            <a:ext cx="10485913" cy="473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79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A1C96-F7E6-47CD-532A-189AB093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96333D8-D55A-1769-4F5A-C75C39F2D63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70CA82B-EB06-C3E9-7227-6BF403C9696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38271-B869-860F-177B-89C4AFC30EAA}"/>
              </a:ext>
            </a:extLst>
          </p:cNvPr>
          <p:cNvSpPr txBox="1"/>
          <p:nvPr/>
        </p:nvSpPr>
        <p:spPr>
          <a:xfrm>
            <a:off x="-1" y="674914"/>
            <a:ext cx="121920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Go to Settings &gt;&gt; Manage Licenses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1B372-A477-5ECC-34FB-99384DBC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883"/>
          <a:stretch/>
        </p:blipFill>
        <p:spPr>
          <a:xfrm>
            <a:off x="827225" y="1410572"/>
            <a:ext cx="10628416" cy="544742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864B41-BF2E-6BBD-3410-A687E87D5BEB}"/>
              </a:ext>
            </a:extLst>
          </p:cNvPr>
          <p:cNvSpPr/>
          <p:nvPr/>
        </p:nvSpPr>
        <p:spPr>
          <a:xfrm>
            <a:off x="2624447" y="1508166"/>
            <a:ext cx="1460665" cy="6768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209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C3E63-66F8-40B2-BD4C-C5C3B0CB0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92CE57EA-788F-B736-9400-BE56DA78F22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39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6ECFB7B-EC05-EF7C-1FEB-FE76F7A95A8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1F379-9DEC-1B17-7F48-2D9836957C3B}"/>
              </a:ext>
            </a:extLst>
          </p:cNvPr>
          <p:cNvSpPr txBox="1"/>
          <p:nvPr/>
        </p:nvSpPr>
        <p:spPr>
          <a:xfrm>
            <a:off x="-1" y="674914"/>
            <a:ext cx="121920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Enter License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F75DF-F869-1AAF-F178-68877871C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72" t="22785" r="30844" b="28311"/>
          <a:stretch/>
        </p:blipFill>
        <p:spPr>
          <a:xfrm>
            <a:off x="2487125" y="1065349"/>
            <a:ext cx="7992092" cy="577266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7FE45E-F2B3-73E6-F632-5676C4ED7B0E}"/>
              </a:ext>
            </a:extLst>
          </p:cNvPr>
          <p:cNvSpPr/>
          <p:nvPr/>
        </p:nvSpPr>
        <p:spPr>
          <a:xfrm>
            <a:off x="7232073" y="6126056"/>
            <a:ext cx="1900052" cy="6768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79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92C1-D20A-E30B-DBD6-286F94AC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7F2DC-DEE4-ACAC-D05B-917455634C1E}"/>
              </a:ext>
            </a:extLst>
          </p:cNvPr>
          <p:cNvSpPr txBox="1"/>
          <p:nvPr/>
        </p:nvSpPr>
        <p:spPr>
          <a:xfrm>
            <a:off x="0" y="885806"/>
            <a:ext cx="913171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alibri"/>
              </a:rPr>
              <a:t>Run Altair AI Studio 2025 &gt;&gt; Blank Process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33B4203-492F-1E9B-4F0B-898B8AAF2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BA501-E524-6DA8-2308-9644CBCE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51" t="14624" r="17138" b="10753"/>
          <a:stretch/>
        </p:blipFill>
        <p:spPr>
          <a:xfrm>
            <a:off x="4095136" y="1740309"/>
            <a:ext cx="8096864" cy="51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3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02B94-26A4-F69F-9C55-3519C4B6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186E7A22-50F2-16C7-0F1B-D3D8D595EFE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5B4470E-B4A6-02A1-7C99-4188433B070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B89D6-D6BA-5F11-0C36-C8AB6220F75E}"/>
              </a:ext>
            </a:extLst>
          </p:cNvPr>
          <p:cNvSpPr txBox="1"/>
          <p:nvPr/>
        </p:nvSpPr>
        <p:spPr>
          <a:xfrm>
            <a:off x="-1" y="674914"/>
            <a:ext cx="12192001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License Key has been successful installed.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/>
              <a:t>Happy mining!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58BD2-8472-5588-FABC-52CB3917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72" t="22784" r="2207" b="11343"/>
          <a:stretch/>
        </p:blipFill>
        <p:spPr>
          <a:xfrm>
            <a:off x="2028700" y="1993095"/>
            <a:ext cx="8134598" cy="45175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118A04-63FA-1B10-ECEE-589929BEADDA}"/>
              </a:ext>
            </a:extLst>
          </p:cNvPr>
          <p:cNvSpPr/>
          <p:nvPr/>
        </p:nvSpPr>
        <p:spPr>
          <a:xfrm>
            <a:off x="6970816" y="5735782"/>
            <a:ext cx="3230088" cy="8208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261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45A9D-6E6F-7D3D-2034-A9408F7FF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3F5E76ED-41F3-EA5C-85C5-7C0131154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1"/>
          <a:stretch/>
        </p:blipFill>
        <p:spPr bwMode="auto">
          <a:xfrm>
            <a:off x="5118265" y="3270604"/>
            <a:ext cx="7073735" cy="358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4FFB737-A5FD-C671-920A-548AE0DB095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41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8A289F9-7164-C5E7-8315-FE7422E24E5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62714E-B1A0-906B-3AB7-FA7D551B651D}"/>
              </a:ext>
            </a:extLst>
          </p:cNvPr>
          <p:cNvSpPr txBox="1"/>
          <p:nvPr/>
        </p:nvSpPr>
        <p:spPr>
          <a:xfrm>
            <a:off x="-1" y="674914"/>
            <a:ext cx="1219200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 number of items in the itemset (1 = single item, 2 = pairs of items, etc.).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 proportion of transactions that contain the itemset.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Item 1, Item 2, Item 3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The actual products frequently appearing together. </a:t>
            </a:r>
          </a:p>
        </p:txBody>
      </p:sp>
    </p:spTree>
    <p:extLst>
      <p:ext uri="{BB962C8B-B14F-4D97-AF65-F5344CB8AC3E}">
        <p14:creationId xmlns:p14="http://schemas.microsoft.com/office/powerpoint/2010/main" val="1827321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6E5BF-F1BA-2DC6-F84D-798F53558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C0889862-ABBD-7857-585F-19D5B367E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1"/>
          <a:stretch/>
        </p:blipFill>
        <p:spPr bwMode="auto">
          <a:xfrm>
            <a:off x="2907509" y="2149434"/>
            <a:ext cx="9284492" cy="470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8D35A95-4C6D-A693-FB32-EEA688F87BD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A199845-B443-CB90-C656-E099A96C815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A1A2F-2EC6-F066-8DA8-683529515826}"/>
              </a:ext>
            </a:extLst>
          </p:cNvPr>
          <p:cNvSpPr txBox="1"/>
          <p:nvPr/>
        </p:nvSpPr>
        <p:spPr>
          <a:xfrm>
            <a:off x="-1" y="674914"/>
            <a:ext cx="1219200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Most Frequent Items (Support ≥ 50%)</a:t>
            </a:r>
            <a:r>
              <a:rPr lang="en-US" sz="2800" dirty="0"/>
              <a:t> </a:t>
            </a:r>
            <a:r>
              <a:rPr lang="en-US" sz="2800" b="1" dirty="0"/>
              <a:t>Butter (60%)</a:t>
            </a:r>
            <a:r>
              <a:rPr lang="en-US" sz="2800" dirty="0"/>
              <a:t> → This means </a:t>
            </a:r>
            <a:r>
              <a:rPr lang="en-US" sz="2800" b="1" dirty="0"/>
              <a:t>Butter appears in 60% of all transactions</a:t>
            </a:r>
            <a:r>
              <a:rPr lang="en-US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Chips (54%)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Soda (51%)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Eggs (51%)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Tea (49%)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Cereal (48%)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Coffee (49%)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Milk (48%)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Cheese (47%)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Bread (45%)</a:t>
            </a:r>
          </a:p>
        </p:txBody>
      </p:sp>
    </p:spTree>
    <p:extLst>
      <p:ext uri="{BB962C8B-B14F-4D97-AF65-F5344CB8AC3E}">
        <p14:creationId xmlns:p14="http://schemas.microsoft.com/office/powerpoint/2010/main" val="631121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062F-DA25-819F-39F2-31E41049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5EACABA6-52F4-E67D-9519-83C369382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1"/>
          <a:stretch/>
        </p:blipFill>
        <p:spPr bwMode="auto">
          <a:xfrm>
            <a:off x="3598222" y="2499726"/>
            <a:ext cx="8593777" cy="435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2B98A2F-5AE3-CB3C-E0B9-98A2D2469C4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C7C7742-50A5-EDFF-B793-38FF731F931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56739-6084-6A94-6C9F-4B0227527A92}"/>
              </a:ext>
            </a:extLst>
          </p:cNvPr>
          <p:cNvSpPr txBox="1"/>
          <p:nvPr/>
        </p:nvSpPr>
        <p:spPr>
          <a:xfrm>
            <a:off x="-1" y="674914"/>
            <a:ext cx="1219200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These items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very commonly purchased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we were in a retail environment, these products might be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good candidates for promotions or discounts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617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FB1F-760F-CDB3-F605-2E11DC6B7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C7B5138C-274F-F408-9FD7-DC0B769930F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44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8144561-F9E8-58A4-6170-4CB4F307DE3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9BC60-75F8-FCD1-0869-4A3E2FB96CB6}"/>
              </a:ext>
            </a:extLst>
          </p:cNvPr>
          <p:cNvSpPr txBox="1"/>
          <p:nvPr/>
        </p:nvSpPr>
        <p:spPr>
          <a:xfrm>
            <a:off x="-1" y="674914"/>
            <a:ext cx="1219200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Frequently Bought Together (Size = 2)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Butter &amp; Chips (Support: 34%) → Butter and Chips appear in 34% of transactions.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Butter &amp; Soda (26%)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Butter &amp; Eggs (32%)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Butter &amp; Tea (33%)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Butter &amp; Cereal (30%)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Butter &amp; Coffee (28%)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Butter &amp; Milk (31%)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Butter &amp; Cheese (26%)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66654-339F-6731-96E0-C8125435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195" b="9841"/>
          <a:stretch/>
        </p:blipFill>
        <p:spPr>
          <a:xfrm>
            <a:off x="4227616" y="1458534"/>
            <a:ext cx="7964384" cy="53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0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C3CAA-A28D-71E1-52B3-0BE0218A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8FA69D0-2A49-C0F9-9156-18338B2F85B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45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2319581-0C51-A76F-86D7-7BE4C64DA29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40F80-00D0-19A8-3BE5-FCFAF595697B}"/>
              </a:ext>
            </a:extLst>
          </p:cNvPr>
          <p:cNvSpPr txBox="1"/>
          <p:nvPr/>
        </p:nvSpPr>
        <p:spPr>
          <a:xfrm>
            <a:off x="-1" y="674914"/>
            <a:ext cx="1219200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Butter is the most commonly paired item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(it appears in multiple frequent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itemsets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Customers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who buy Butter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tend to buy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Eggs, Tea, and Chips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frequently.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we were in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supermarket setting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placing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Butter near Eggs or Chips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could increase sales.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DC7F5-E035-627B-7DFB-4A7BE59B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195" b="9841"/>
          <a:stretch/>
        </p:blipFill>
        <p:spPr>
          <a:xfrm>
            <a:off x="6858232" y="3241964"/>
            <a:ext cx="5333768" cy="36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73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2349E-FC42-ECC0-B9E7-E840EF685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3445B555-425E-299E-CBF0-3E018E6144C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90A95BD-B815-39E6-D631-1A9B4366792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DAF8D-92AB-808F-8174-324E1E631FA8}"/>
              </a:ext>
            </a:extLst>
          </p:cNvPr>
          <p:cNvSpPr txBox="1"/>
          <p:nvPr/>
        </p:nvSpPr>
        <p:spPr>
          <a:xfrm>
            <a:off x="-1" y="674914"/>
            <a:ext cx="12192001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Next Step: Generating Association Rules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Now that we </a:t>
            </a:r>
            <a:r>
              <a:rPr lang="en-US" sz="2800" b="1" dirty="0"/>
              <a:t>know which items frequently appear together</a:t>
            </a:r>
            <a:r>
              <a:rPr lang="en-US" sz="2800" dirty="0"/>
              <a:t>, we should generate </a:t>
            </a:r>
            <a:r>
              <a:rPr lang="en-US" sz="2800" b="1" dirty="0"/>
              <a:t>association rules</a:t>
            </a:r>
            <a:r>
              <a:rPr lang="en-US" sz="2800" dirty="0"/>
              <a:t> (Step 4).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Association rules will tell us the probability that buying one item will lead to buying another.</a:t>
            </a:r>
            <a:endParaRPr lang="en-US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For example, a rule might say: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If a customer buys Butter, there is a 70% chance they will also buy Chips.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150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A807-11D6-9A63-3315-E139E8EB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9F7C8DCF-39E7-83FE-BBB0-659F212A425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7EC6BDB-7A91-A5D0-DD80-0EDAE7707BA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46D5B-D7C4-64B0-DB9C-C4A4F87FAD50}"/>
              </a:ext>
            </a:extLst>
          </p:cNvPr>
          <p:cNvSpPr txBox="1"/>
          <p:nvPr/>
        </p:nvSpPr>
        <p:spPr>
          <a:xfrm>
            <a:off x="-1" y="674914"/>
            <a:ext cx="12192001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Step 4: Generate Association Rules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Search for “Create Association Rules”</a:t>
            </a:r>
            <a:r>
              <a:rPr lang="en-US" sz="2800" dirty="0"/>
              <a:t> in the </a:t>
            </a:r>
            <a:r>
              <a:rPr lang="en-US" sz="2800" b="1" dirty="0"/>
              <a:t>Operators Panel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Drag it into the Process Window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Connect it</a:t>
            </a:r>
            <a:r>
              <a:rPr lang="en-US" sz="2800" dirty="0"/>
              <a:t>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Link </a:t>
            </a:r>
            <a:r>
              <a:rPr lang="en-US" sz="2800" b="1" dirty="0"/>
              <a:t>FP-Growth’s output port (frequent </a:t>
            </a:r>
            <a:r>
              <a:rPr lang="en-US" sz="2800" b="1" dirty="0" err="1"/>
              <a:t>itemsets</a:t>
            </a:r>
            <a:r>
              <a:rPr lang="en-US" sz="2800" b="1" dirty="0"/>
              <a:t>)</a:t>
            </a:r>
            <a:r>
              <a:rPr lang="en-US" sz="2800" dirty="0"/>
              <a:t> to </a:t>
            </a:r>
            <a:r>
              <a:rPr lang="en-US" sz="2800" b="1" dirty="0"/>
              <a:t>Create Association Rules’ input port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4478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2F24-AB0C-5371-4BA7-CF6A8FF26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DF3865D-FDF4-580D-402F-EBB0E7B2043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12F97FE-C8F7-748A-A797-BACE0893F87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2E9A6-0E3A-6E82-2304-439CB1E2983F}"/>
              </a:ext>
            </a:extLst>
          </p:cNvPr>
          <p:cNvSpPr txBox="1"/>
          <p:nvPr/>
        </p:nvSpPr>
        <p:spPr>
          <a:xfrm>
            <a:off x="-1" y="674914"/>
            <a:ext cx="12192001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Parameters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Criterion: Confidence</a:t>
            </a: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Min Confidence: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0.7 (adjust to find meaningful rules). </a:t>
            </a: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Gain theta: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1.0</a:t>
            </a: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+mj-lt"/>
              </a:rPr>
              <a:t>Laplace k: </a:t>
            </a:r>
            <a:r>
              <a:rPr lang="en-US" altLang="en-US" sz="2800" dirty="0">
                <a:latin typeface="+mj-lt"/>
              </a:rPr>
              <a:t>1.</a:t>
            </a:r>
          </a:p>
          <a:p>
            <a:pPr marL="1371600" lvl="2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Max Consequent Length: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1.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the Process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examine the rules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59316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10DBD-AFD5-A0CC-2544-6062E6312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6E68843D-22EC-A4E5-EC13-BBECDBB8E21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49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3A830-2BE3-24B8-3CA7-D5B37569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149" b="55498"/>
          <a:stretch/>
        </p:blipFill>
        <p:spPr>
          <a:xfrm>
            <a:off x="0" y="887024"/>
            <a:ext cx="12192000" cy="3474027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C984909B-C0CD-BBCF-69AC-5E5B6E543C7D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53F0B-1DA1-ADBB-21A9-C46FBB4DC926}"/>
              </a:ext>
            </a:extLst>
          </p:cNvPr>
          <p:cNvSpPr txBox="1"/>
          <p:nvPr/>
        </p:nvSpPr>
        <p:spPr>
          <a:xfrm>
            <a:off x="-1" y="4361051"/>
            <a:ext cx="121920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Provide your key findings, business insights, and recommendations in your report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273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9256-3468-CF85-46E0-45C7C5385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FA026-E973-EC8E-9036-9C28A6B0D9CC}"/>
              </a:ext>
            </a:extLst>
          </p:cNvPr>
          <p:cNvSpPr txBox="1"/>
          <p:nvPr/>
        </p:nvSpPr>
        <p:spPr>
          <a:xfrm>
            <a:off x="1" y="885806"/>
            <a:ext cx="8214852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Step 1: Import the Dataset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Open </a:t>
            </a:r>
            <a:r>
              <a:rPr lang="en-US" sz="2800" b="1" dirty="0"/>
              <a:t>Altair AI Studio</a:t>
            </a:r>
            <a:r>
              <a:rPr lang="en-US" sz="2800" dirty="0"/>
              <a:t>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Go to </a:t>
            </a:r>
            <a:r>
              <a:rPr lang="en-US" sz="2800" b="1" dirty="0"/>
              <a:t>Repository Panel</a:t>
            </a:r>
            <a:r>
              <a:rPr lang="en-US" sz="2800" dirty="0"/>
              <a:t> (on the left).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Click </a:t>
            </a:r>
            <a:r>
              <a:rPr lang="en-US" sz="2800" b="1" dirty="0"/>
              <a:t>+ Import Data</a:t>
            </a:r>
            <a:r>
              <a:rPr lang="en-US" sz="2800" dirty="0"/>
              <a:t> → </a:t>
            </a:r>
            <a:br>
              <a:rPr lang="en-US" sz="2800" dirty="0"/>
            </a:br>
            <a:r>
              <a:rPr lang="en-US" sz="2800" dirty="0"/>
              <a:t>Select </a:t>
            </a:r>
            <a:r>
              <a:rPr lang="en-US" sz="2800" b="1" dirty="0"/>
              <a:t>L3_Exercise.csv</a:t>
            </a:r>
            <a:r>
              <a:rPr lang="en-US" sz="2800" dirty="0"/>
              <a:t> from your files.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Name it </a:t>
            </a:r>
            <a:r>
              <a:rPr lang="en-US" sz="2800" b="1" dirty="0"/>
              <a:t>Chapter4Exercise</a:t>
            </a:r>
            <a:r>
              <a:rPr lang="en-US" sz="2800" dirty="0"/>
              <a:t> or something descriptive.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Click </a:t>
            </a:r>
            <a:r>
              <a:rPr lang="en-US" sz="2800" b="1" dirty="0"/>
              <a:t>Finish</a:t>
            </a:r>
            <a:r>
              <a:rPr lang="en-US" sz="2800" dirty="0"/>
              <a:t> to save it in your repository.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64AEFD0-351E-3104-66E4-A9D2DD245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FBD46-3161-4B11-DA62-C53C1D90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702" b="33118"/>
          <a:stretch/>
        </p:blipFill>
        <p:spPr>
          <a:xfrm>
            <a:off x="6902317" y="1325302"/>
            <a:ext cx="5289683" cy="420739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447FEC-A8DB-CFD3-0022-44B658FC35D8}"/>
              </a:ext>
            </a:extLst>
          </p:cNvPr>
          <p:cNvSpPr/>
          <p:nvPr/>
        </p:nvSpPr>
        <p:spPr>
          <a:xfrm>
            <a:off x="6902317" y="2271251"/>
            <a:ext cx="3052844" cy="3244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628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1C18C-FB43-FBB0-84F0-C0FA85F7F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B14C0072-E926-4507-F426-59331A1469B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92737-FE53-6AEC-72F1-897A426A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149" b="55498"/>
          <a:stretch/>
        </p:blipFill>
        <p:spPr>
          <a:xfrm>
            <a:off x="0" y="887024"/>
            <a:ext cx="12192000" cy="3474027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99782C72-384B-FD1C-12D4-A60D8F0BF77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Shopping Basket Association Rule Analysis</a:t>
            </a:r>
            <a:endParaRPr lang="en-US" kern="0" spc="-1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300A11-7A2B-73FB-CA67-036DFFD3BB71}"/>
              </a:ext>
            </a:extLst>
          </p:cNvPr>
          <p:cNvSpPr txBox="1"/>
          <p:nvPr/>
        </p:nvSpPr>
        <p:spPr>
          <a:xfrm>
            <a:off x="-1" y="4361051"/>
            <a:ext cx="12192001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your report, provide your key findings, business insights, and recommendations in your report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629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1A56E-5B1F-8819-8AF9-6FEE2CCE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E7A5C30-5562-6461-DF1B-3E752276FAE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51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AE552588-FD07-E2EC-52FB-4CA110A44B6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10" dirty="0"/>
              <a:t>K-Means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D4B4D7-E9A4-1720-4749-C06FA4335A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1" r="19351" b="16538"/>
          <a:stretch/>
        </p:blipFill>
        <p:spPr>
          <a:xfrm>
            <a:off x="1179615" y="948715"/>
            <a:ext cx="9832769" cy="51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2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A8EE-7957-7602-F6E3-A606AC518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B2D161AF-9BA5-CF7F-1756-9C16A391E0A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4FA1CED1-1389-E039-1AEB-4D074BC218A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10" dirty="0"/>
              <a:t>K-Means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55BA3-83FA-1391-2ED6-87FEEB66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589"/>
          <a:stretch/>
        </p:blipFill>
        <p:spPr>
          <a:xfrm>
            <a:off x="0" y="2243431"/>
            <a:ext cx="12192000" cy="3800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ABE24-09B5-33F2-8BAF-D86217C16552}"/>
              </a:ext>
            </a:extLst>
          </p:cNvPr>
          <p:cNvSpPr txBox="1"/>
          <p:nvPr/>
        </p:nvSpPr>
        <p:spPr>
          <a:xfrm>
            <a:off x="0" y="692175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One </a:t>
            </a:r>
            <a:r>
              <a:rPr lang="en-US" sz="2800" b="1" dirty="0"/>
              <a:t>Example</a:t>
            </a:r>
            <a:r>
              <a:rPr lang="en-US" sz="2800" dirty="0"/>
              <a:t> Dataset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131497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24DA-94EB-7662-F4F0-FA22A2D3A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A4B7789B-6F84-20B2-5513-9A139C5FBE3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F255A63-CDBB-923E-594B-5919B3AD3B8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10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BAD55-C60A-72C8-AC4A-CD9D168D8319}"/>
              </a:ext>
            </a:extLst>
          </p:cNvPr>
          <p:cNvSpPr txBox="1"/>
          <p:nvPr/>
        </p:nvSpPr>
        <p:spPr>
          <a:xfrm>
            <a:off x="0" y="692175"/>
            <a:ext cx="4009901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This dataset is suitable for </a:t>
            </a:r>
            <a:r>
              <a:rPr lang="en-US" sz="2800" b="1" dirty="0"/>
              <a:t>k-Means clustering</a:t>
            </a:r>
            <a:r>
              <a:rPr lang="en-US" sz="2800" dirty="0"/>
              <a:t> and can be used to identify </a:t>
            </a:r>
            <a:r>
              <a:rPr lang="en-US" sz="2800" b="1" dirty="0"/>
              <a:t>customer groups based on shopping behavior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Load &gt;&gt; Drag &amp; Drop into the Process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4F5FE-7E79-4128-E0D2-503E6ED3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59" t="2151" r="16331" b="7013"/>
          <a:stretch/>
        </p:blipFill>
        <p:spPr>
          <a:xfrm>
            <a:off x="4009901" y="628469"/>
            <a:ext cx="8182099" cy="62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90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2BB26-8D21-EDF8-E0B2-0FA92141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814C86FD-27D3-633A-6F40-35D9D0AC8AF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54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2F750AE-3E0B-090A-2ACB-7205821E8FC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10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A4B85-A247-7776-4BEC-DBDB92290DC8}"/>
              </a:ext>
            </a:extLst>
          </p:cNvPr>
          <p:cNvSpPr txBox="1"/>
          <p:nvPr/>
        </p:nvSpPr>
        <p:spPr>
          <a:xfrm>
            <a:off x="0" y="692175"/>
            <a:ext cx="4009901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Check for missing values &amp; inconsistencies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 the process once and </a:t>
            </a:r>
            <a:r>
              <a:rPr lang="en-US" sz="2800" b="1" dirty="0"/>
              <a:t>inspect the data in the Results tab</a:t>
            </a:r>
            <a:r>
              <a:rPr lang="en-US" sz="2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F9A36-2432-3686-1780-FFEB005A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59" t="2151" r="16331" b="7013"/>
          <a:stretch/>
        </p:blipFill>
        <p:spPr>
          <a:xfrm>
            <a:off x="4009901" y="628469"/>
            <a:ext cx="8182099" cy="62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9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FAB31-0CF5-F843-6C09-D6333AE7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5313AAE-A72B-01A9-EDE4-4720A027E18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55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BB04940C-8E33-70FF-1969-81FEA1A0E8F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10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9CB4E-9A8C-88F6-94A0-E080A0FBDA4C}"/>
              </a:ext>
            </a:extLst>
          </p:cNvPr>
          <p:cNvSpPr txBox="1"/>
          <p:nvPr/>
        </p:nvSpPr>
        <p:spPr>
          <a:xfrm>
            <a:off x="0" y="692175"/>
            <a:ext cx="4667003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any column has missing values: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Replace Missing Values</a:t>
            </a:r>
            <a:r>
              <a:rPr lang="en-US" sz="2800" dirty="0"/>
              <a:t> operator.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If categorical values exist (e.g., "Yes/No"), </a:t>
            </a:r>
            <a:r>
              <a:rPr lang="en-US" sz="2800" b="1" dirty="0"/>
              <a:t>convert them to 0/1</a:t>
            </a:r>
            <a:r>
              <a:rPr lang="en-US" sz="2800" dirty="0"/>
              <a:t> using </a:t>
            </a:r>
            <a:r>
              <a:rPr lang="en-US" sz="2800" b="1" dirty="0"/>
              <a:t>Nominal to Numerical</a:t>
            </a:r>
            <a:r>
              <a:rPr lang="en-US" sz="28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26718-9BD5-8455-82E5-37903F3A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59" t="4714" b="8745"/>
          <a:stretch/>
        </p:blipFill>
        <p:spPr>
          <a:xfrm>
            <a:off x="4688575" y="900903"/>
            <a:ext cx="7503425" cy="50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61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314CC-904E-0561-00FE-A05656D24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1414BB2-5BDE-9166-13DA-2999F4C5D4B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56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EE13E17D-2391-74FB-60C6-E64D8036B67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10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F11EB-D9DC-D39E-E6DE-169FF3DA2F17}"/>
              </a:ext>
            </a:extLst>
          </p:cNvPr>
          <p:cNvSpPr txBox="1"/>
          <p:nvPr/>
        </p:nvSpPr>
        <p:spPr>
          <a:xfrm>
            <a:off x="0" y="692175"/>
            <a:ext cx="4667003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 to See the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25485-4EBE-A4A2-0FDD-8B612447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019" b="10093"/>
          <a:stretch/>
        </p:blipFill>
        <p:spPr>
          <a:xfrm>
            <a:off x="6337454" y="890650"/>
            <a:ext cx="5854546" cy="5196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E97F0-830E-480D-C1D8-A9C93B67ADCE}"/>
              </a:ext>
            </a:extLst>
          </p:cNvPr>
          <p:cNvSpPr txBox="1"/>
          <p:nvPr/>
        </p:nvSpPr>
        <p:spPr>
          <a:xfrm>
            <a:off x="-1" y="1364026"/>
            <a:ext cx="6495803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/>
              <a:t>The dataset contains </a:t>
            </a:r>
            <a:r>
              <a:rPr lang="en-US" sz="2800" b="1" dirty="0"/>
              <a:t>200 customers</a:t>
            </a:r>
            <a:r>
              <a:rPr lang="en-US" sz="2800" dirty="0"/>
              <a:t> with the following attributes: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Age</a:t>
            </a:r>
            <a:r>
              <a:rPr lang="en-US" sz="2800" dirty="0"/>
              <a:t> (18-65 years)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Annual Income</a:t>
            </a:r>
            <a:r>
              <a:rPr lang="en-US" sz="2800" dirty="0"/>
              <a:t> ($16,170 - $119,714)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Spending Score</a:t>
            </a:r>
            <a:r>
              <a:rPr lang="en-US" sz="2800" dirty="0"/>
              <a:t> (0-100)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Savings</a:t>
            </a:r>
            <a:r>
              <a:rPr lang="en-US" sz="2800" dirty="0"/>
              <a:t> ($1,044 - $49,874)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Shopping Frequency</a:t>
            </a:r>
            <a:r>
              <a:rPr lang="en-US" sz="2800" dirty="0"/>
              <a:t> (1-30 visits per month)</a:t>
            </a:r>
          </a:p>
        </p:txBody>
      </p:sp>
    </p:spTree>
    <p:extLst>
      <p:ext uri="{BB962C8B-B14F-4D97-AF65-F5344CB8AC3E}">
        <p14:creationId xmlns:p14="http://schemas.microsoft.com/office/powerpoint/2010/main" val="800857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B53B-6ABF-D26E-3D42-B68A6C7BB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19B1BCE5-8893-CBBD-D703-35C34F5C51D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57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1EC88C-923A-C361-474A-6BF9A53C4F6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10" dirty="0"/>
              <a:t>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E68AA-C8A8-26CD-06B1-6C9C59AA8AE1}"/>
              </a:ext>
            </a:extLst>
          </p:cNvPr>
          <p:cNvSpPr txBox="1"/>
          <p:nvPr/>
        </p:nvSpPr>
        <p:spPr>
          <a:xfrm>
            <a:off x="0" y="830917"/>
            <a:ext cx="12192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Apply k-Means Clustering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Search for "k-Means" in the Operators Panel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Drag "k-Means" into the process window</a:t>
            </a:r>
            <a:r>
              <a:rPr lang="en-US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Connect it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Link the </a:t>
            </a:r>
            <a:r>
              <a:rPr lang="en-US" sz="2800" b="1" dirty="0"/>
              <a:t>dataset’s output port (out)</a:t>
            </a:r>
            <a:r>
              <a:rPr lang="en-US" sz="2800" dirty="0"/>
              <a:t> to </a:t>
            </a:r>
            <a:r>
              <a:rPr lang="en-US" sz="2800" b="1" dirty="0"/>
              <a:t>k-Means' input port (</a:t>
            </a:r>
            <a:r>
              <a:rPr lang="en-US" sz="2800" b="1" dirty="0" err="1"/>
              <a:t>exa</a:t>
            </a:r>
            <a:r>
              <a:rPr lang="en-US" sz="2800" b="1" dirty="0"/>
              <a:t>)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Recommended value for K (number of clusters) is 3-5, Try K = 4 first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9516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F03DE-3927-F480-1BAC-C62DEE6B9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80A046DE-8658-6087-3B11-EA622708A77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58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50C34-B9C7-CC86-E095-658A97D8D91B}"/>
              </a:ext>
            </a:extLst>
          </p:cNvPr>
          <p:cNvSpPr txBox="1"/>
          <p:nvPr/>
        </p:nvSpPr>
        <p:spPr>
          <a:xfrm>
            <a:off x="0" y="-137137"/>
            <a:ext cx="12192000" cy="71322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max runs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Definition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number of times the k-Means algorithm will re-run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different initial centroids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Purpose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k-Means starts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random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centroids, so running it multiple times helps find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better clustering result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Impact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higher number of runs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(e.g.,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increases the chance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better cluster stability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too low (e.g.,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1-3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), the model might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get stuck in a bad local optimum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Default =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 for most cases).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Best Practice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Keep max runs around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10-20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ensure better centroids.</a:t>
            </a:r>
          </a:p>
        </p:txBody>
      </p:sp>
    </p:spTree>
    <p:extLst>
      <p:ext uri="{BB962C8B-B14F-4D97-AF65-F5344CB8AC3E}">
        <p14:creationId xmlns:p14="http://schemas.microsoft.com/office/powerpoint/2010/main" val="2146148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7A3E3-5705-CAD9-FC84-A7F7CCA6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BC9F00FC-1C00-113F-8763-8A1AC251988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59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06709-334B-5BE3-834F-A6818517A073}"/>
              </a:ext>
            </a:extLst>
          </p:cNvPr>
          <p:cNvSpPr txBox="1"/>
          <p:nvPr/>
        </p:nvSpPr>
        <p:spPr>
          <a:xfrm>
            <a:off x="0" y="0"/>
            <a:ext cx="12192000" cy="648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max optimization steps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Definition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maximum number of iterations per run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before stopping.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Purpose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Controls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long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k-Means keeps refining cluster assignments.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Impact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too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(e.g.,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10-50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), the model might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not fully converge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too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(e.g.,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500+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), unnecessary iterations may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increase computation time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Default =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(recommended for most cases).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Best Practice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Keep max optimization steps between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100-300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unless clusters are not converging.</a:t>
            </a:r>
          </a:p>
        </p:txBody>
      </p:sp>
    </p:spTree>
    <p:extLst>
      <p:ext uri="{BB962C8B-B14F-4D97-AF65-F5344CB8AC3E}">
        <p14:creationId xmlns:p14="http://schemas.microsoft.com/office/powerpoint/2010/main" val="374469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A833-59EF-FCA2-8822-232397E38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B6A730-2C8B-3E48-941B-4CE3F3DB89D4}"/>
              </a:ext>
            </a:extLst>
          </p:cNvPr>
          <p:cNvSpPr txBox="1"/>
          <p:nvPr/>
        </p:nvSpPr>
        <p:spPr>
          <a:xfrm>
            <a:off x="0" y="885806"/>
            <a:ext cx="12191999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Step 1: Import the Dataset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Open </a:t>
            </a:r>
            <a:r>
              <a:rPr lang="en-US" sz="2800" b="1" dirty="0"/>
              <a:t>Altair AI Studio</a:t>
            </a:r>
            <a:r>
              <a:rPr lang="en-US" sz="2800" dirty="0"/>
              <a:t>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Go to </a:t>
            </a:r>
            <a:r>
              <a:rPr lang="en-US" sz="2800" b="1" dirty="0"/>
              <a:t>Repository Panel</a:t>
            </a:r>
            <a:r>
              <a:rPr lang="en-US" sz="2800" dirty="0"/>
              <a:t> (on the left).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Click </a:t>
            </a:r>
            <a:r>
              <a:rPr lang="en-US" sz="2800" b="1" dirty="0"/>
              <a:t>+ Import Data</a:t>
            </a:r>
            <a:r>
              <a:rPr lang="en-US" sz="2800" dirty="0"/>
              <a:t> → Select </a:t>
            </a:r>
            <a:r>
              <a:rPr lang="en-US" sz="2800" b="1" dirty="0"/>
              <a:t>L3_Exercise.csv</a:t>
            </a:r>
            <a:r>
              <a:rPr lang="en-US" sz="2800" dirty="0"/>
              <a:t> from your files.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0FFC154-A0AC-12B4-38E2-F0B4BA1C6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5407692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F16A1-D7A2-F643-802F-D621F410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17F398A-C6CC-C270-4FF7-8B89E6F3241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60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09419-7002-A212-26DE-8E0F5D18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409"/>
          <a:stretch/>
        </p:blipFill>
        <p:spPr>
          <a:xfrm>
            <a:off x="0" y="1865671"/>
            <a:ext cx="12192000" cy="3126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E68DB-DD96-97E3-61F8-3084CD39DC1C}"/>
              </a:ext>
            </a:extLst>
          </p:cNvPr>
          <p:cNvSpPr txBox="1"/>
          <p:nvPr/>
        </p:nvSpPr>
        <p:spPr>
          <a:xfrm>
            <a:off x="0" y="0"/>
            <a:ext cx="12192000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and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Analyse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Results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8371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AA59D-2B2B-40E4-E92B-CFFAEB178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8297E780-2EA8-172A-0E69-0E13CDAAE55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61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D7377-6DDE-ACDD-4BB4-52F12E8AE677}"/>
              </a:ext>
            </a:extLst>
          </p:cNvPr>
          <p:cNvSpPr txBox="1"/>
          <p:nvPr/>
        </p:nvSpPr>
        <p:spPr>
          <a:xfrm>
            <a:off x="0" y="0"/>
            <a:ext cx="9571703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and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Analyse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Results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E8EA0-AF46-F554-F5D1-3CF54592B2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1" t="16852" r="77234" b="64941"/>
          <a:stretch/>
        </p:blipFill>
        <p:spPr>
          <a:xfrm>
            <a:off x="7241458" y="3415946"/>
            <a:ext cx="4950542" cy="336309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ED864499-E348-D7D3-924A-69185504A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8994" y="671851"/>
            <a:ext cx="12309988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Cluster Distribution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dataset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200 customers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has been grouped into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4 clusters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with sizes: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Cluster 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65 customers (largest group)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Cluster 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46 customers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Cluster 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47 customers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Cluster 3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42 customers (smallest group) </a:t>
            </a:r>
          </a:p>
        </p:txBody>
      </p:sp>
    </p:spTree>
    <p:extLst>
      <p:ext uri="{BB962C8B-B14F-4D97-AF65-F5344CB8AC3E}">
        <p14:creationId xmlns:p14="http://schemas.microsoft.com/office/powerpoint/2010/main" val="2493456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A12F-C82B-BA3C-EEC4-FB9B1270F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3BCDBBD-B874-E181-400C-E2849BB3B71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62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45751-E407-4CAF-99E1-58EFA1EE2586}"/>
              </a:ext>
            </a:extLst>
          </p:cNvPr>
          <p:cNvSpPr txBox="1"/>
          <p:nvPr/>
        </p:nvSpPr>
        <p:spPr>
          <a:xfrm>
            <a:off x="0" y="0"/>
            <a:ext cx="9571703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and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Analyse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Results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FFE1F-EE98-F5B7-C1D1-5B5FEFA2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1" t="16852" r="77234" b="64941"/>
          <a:stretch/>
        </p:blipFill>
        <p:spPr>
          <a:xfrm>
            <a:off x="7241458" y="3415946"/>
            <a:ext cx="4950542" cy="336309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7231073-9E18-AAA4-BF14-6D40ABE0F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851"/>
            <a:ext cx="12309988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Interpretation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clusters appear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reasonably balanced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indicating that k=4 was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good choice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understand the differences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between clusters, check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Centroid Table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(age, income, spending score, etc.).</a:t>
            </a:r>
          </a:p>
        </p:txBody>
      </p:sp>
    </p:spTree>
    <p:extLst>
      <p:ext uri="{BB962C8B-B14F-4D97-AF65-F5344CB8AC3E}">
        <p14:creationId xmlns:p14="http://schemas.microsoft.com/office/powerpoint/2010/main" val="3612959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5D31-B76C-FE12-64DA-3CF43631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63BD7DE-7686-B0D9-330F-0C1172541F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63</a:t>
            </a:fld>
            <a:r>
              <a:rPr spc="235" dirty="0"/>
              <a:t> </a:t>
            </a:r>
            <a:r>
              <a:rPr dirty="0"/>
              <a:t>|</a:t>
            </a:r>
            <a:r>
              <a:rPr spc="400" dirty="0"/>
              <a:t> </a:t>
            </a:r>
            <a:r>
              <a:rPr dirty="0"/>
              <a:t>Faculty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</a:t>
            </a:r>
            <a:r>
              <a:rPr spc="-1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Peter</a:t>
            </a:r>
            <a:r>
              <a:rPr spc="-10" dirty="0"/>
              <a:t> </a:t>
            </a:r>
            <a:r>
              <a:rPr dirty="0"/>
              <a:t>Faber</a:t>
            </a:r>
            <a:r>
              <a:rPr spc="-15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spc="-10" dirty="0"/>
              <a:t>School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1BC0C-2076-08F3-DE51-682333DB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5016"/>
            <a:ext cx="12192000" cy="261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These guidelines are designed to </a:t>
            </a:r>
            <a:r>
              <a:rPr lang="en-US" sz="2800" b="1" dirty="0"/>
              <a:t>support your learning</a:t>
            </a:r>
            <a:r>
              <a:rPr lang="en-US" sz="2800" dirty="0"/>
              <a:t> and help you apply necessary techniques effectively. For </a:t>
            </a:r>
            <a:r>
              <a:rPr lang="en-US" sz="2800" b="1" dirty="0"/>
              <a:t>lab or assessment submissions</a:t>
            </a:r>
            <a:r>
              <a:rPr lang="en-US" sz="2800" dirty="0"/>
              <a:t>, please follow instructions and complete tasks based on </a:t>
            </a:r>
            <a:r>
              <a:rPr lang="en-US" sz="2800" b="1" dirty="0">
                <a:highlight>
                  <a:srgbClr val="FFFF00"/>
                </a:highlight>
              </a:rPr>
              <a:t>Canvas</a:t>
            </a:r>
            <a:r>
              <a:rPr lang="en-US" sz="2800" dirty="0"/>
              <a:t>. If you have any questions, feel free to ask—I’m happy to help!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5D8BF61-E6FB-9A63-7350-A3B2944726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D393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10" dirty="0"/>
              <a:t>Submission of Labs &amp; Assessments</a:t>
            </a:r>
          </a:p>
        </p:txBody>
      </p:sp>
    </p:spTree>
    <p:extLst>
      <p:ext uri="{BB962C8B-B14F-4D97-AF65-F5344CB8AC3E}">
        <p14:creationId xmlns:p14="http://schemas.microsoft.com/office/powerpoint/2010/main" val="3809962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AE2E-97E0-BDCA-618B-720FE1F7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3548F9-A26E-1B74-C2A0-A0350AC21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7376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Thank You</a:t>
            </a:r>
            <a:endParaRPr spc="-1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85BD2D9-AABA-65D7-AD99-6F5B8666F0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kern="0" dirty="0"/>
              <a:pPr marL="38100">
                <a:spcBef>
                  <a:spcPts val="5"/>
                </a:spcBef>
              </a:pPr>
              <a:t>64</a:t>
            </a:fld>
            <a:r>
              <a:rPr kern="0" spc="235" dirty="0"/>
              <a:t> </a:t>
            </a:r>
            <a:r>
              <a:rPr kern="0" dirty="0"/>
              <a:t>|</a:t>
            </a:r>
            <a:r>
              <a:rPr kern="0" spc="400" dirty="0"/>
              <a:t> </a:t>
            </a:r>
            <a:r>
              <a:rPr kern="0" dirty="0"/>
              <a:t>Faculty</a:t>
            </a:r>
            <a:r>
              <a:rPr kern="0" spc="-15" dirty="0"/>
              <a:t> </a:t>
            </a:r>
            <a:r>
              <a:rPr kern="0" dirty="0"/>
              <a:t>of</a:t>
            </a:r>
            <a:r>
              <a:rPr kern="0" spc="-20" dirty="0"/>
              <a:t> </a:t>
            </a:r>
            <a:r>
              <a:rPr kern="0" dirty="0"/>
              <a:t>Business</a:t>
            </a:r>
            <a:r>
              <a:rPr kern="0" spc="-20" dirty="0"/>
              <a:t> </a:t>
            </a:r>
            <a:r>
              <a:rPr kern="0" dirty="0"/>
              <a:t>and</a:t>
            </a:r>
            <a:r>
              <a:rPr kern="0" spc="-20" dirty="0"/>
              <a:t> </a:t>
            </a:r>
            <a:r>
              <a:rPr kern="0" dirty="0"/>
              <a:t>Law</a:t>
            </a:r>
            <a:r>
              <a:rPr kern="0" spc="-15" dirty="0"/>
              <a:t> </a:t>
            </a:r>
            <a:r>
              <a:rPr kern="0" dirty="0"/>
              <a:t>|</a:t>
            </a:r>
            <a:r>
              <a:rPr kern="0" spc="-15" dirty="0"/>
              <a:t> </a:t>
            </a:r>
            <a:r>
              <a:rPr kern="0" dirty="0"/>
              <a:t>Peter</a:t>
            </a:r>
            <a:r>
              <a:rPr kern="0" spc="-10" dirty="0"/>
              <a:t> </a:t>
            </a:r>
            <a:r>
              <a:rPr kern="0" dirty="0"/>
              <a:t>Faber</a:t>
            </a:r>
            <a:r>
              <a:rPr kern="0" spc="-15" dirty="0"/>
              <a:t> </a:t>
            </a:r>
            <a:r>
              <a:rPr kern="0" dirty="0"/>
              <a:t>Business</a:t>
            </a:r>
            <a:r>
              <a:rPr kern="0" spc="-15" dirty="0"/>
              <a:t> </a:t>
            </a:r>
            <a:r>
              <a:rPr kern="0" spc="-10" dirty="0"/>
              <a:t>School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5F5B67-D420-B363-36D0-076510E9FACF}"/>
              </a:ext>
            </a:extLst>
          </p:cNvPr>
          <p:cNvSpPr txBox="1"/>
          <p:nvPr/>
        </p:nvSpPr>
        <p:spPr>
          <a:xfrm>
            <a:off x="206477" y="475748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indent="-443865">
              <a:spcBef>
                <a:spcPts val="625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</a:pPr>
            <a:r>
              <a:rPr lang="en-US" sz="2800" i="1" kern="0" dirty="0">
                <a:latin typeface="Calibri"/>
                <a:cs typeface="Arial"/>
              </a:rPr>
              <a:t>Have a Great Learning Day!</a:t>
            </a:r>
            <a:endParaRPr sz="2800" kern="0" dirty="0">
              <a:latin typeface="Calibri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47354F-B664-DD16-78CE-61C2CA4253AA}"/>
              </a:ext>
            </a:extLst>
          </p:cNvPr>
          <p:cNvSpPr txBox="1"/>
          <p:nvPr/>
        </p:nvSpPr>
        <p:spPr>
          <a:xfrm>
            <a:off x="206477" y="1150809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indent="-443865">
              <a:spcBef>
                <a:spcPts val="625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</a:pPr>
            <a:r>
              <a:rPr lang="en-US" sz="2800" kern="0" dirty="0">
                <a:latin typeface="Calibri"/>
              </a:rPr>
              <a:t>Feel free to reach out with any questions!</a:t>
            </a:r>
            <a:endParaRPr sz="2800" kern="0" dirty="0">
              <a:latin typeface="Calibri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6A8C491-6C04-81E4-0F77-7812ABB2A303}"/>
              </a:ext>
            </a:extLst>
          </p:cNvPr>
          <p:cNvSpPr txBox="1"/>
          <p:nvPr/>
        </p:nvSpPr>
        <p:spPr>
          <a:xfrm>
            <a:off x="206476" y="1825870"/>
            <a:ext cx="7745095" cy="51103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56565" indent="-443865">
              <a:spcBef>
                <a:spcPts val="625"/>
              </a:spcBef>
              <a:buClr>
                <a:srgbClr val="F2120C"/>
              </a:buClr>
              <a:buSzPct val="75000"/>
              <a:buFont typeface="Arial"/>
              <a:buChar char="•"/>
              <a:tabLst>
                <a:tab pos="456565" algn="l"/>
              </a:tabLst>
            </a:pPr>
            <a:r>
              <a:rPr lang="en-US" sz="2800" kern="0" dirty="0">
                <a:latin typeface="Calibri"/>
              </a:rPr>
              <a:t>Dr. Farshid Keivanian</a:t>
            </a:r>
            <a:endParaRPr sz="2800" kern="0" dirty="0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76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BC601-E938-0AAE-7B0A-AB5EED79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93769C-111B-CE95-C6A5-31B87DD4F0F6}"/>
              </a:ext>
            </a:extLst>
          </p:cNvPr>
          <p:cNvSpPr txBox="1"/>
          <p:nvPr/>
        </p:nvSpPr>
        <p:spPr>
          <a:xfrm>
            <a:off x="1" y="885806"/>
            <a:ext cx="4180113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813" lvl="1">
              <a:lnSpc>
                <a:spcPct val="150000"/>
              </a:lnSpc>
            </a:pPr>
            <a:r>
              <a:rPr lang="en-US" sz="2800" dirty="0"/>
              <a:t>The dataset contains vehicle specifications, including fuel efficiency (MPG), engine attributes, weight, acceleration, and origin, enabling analysis of correlations between these factors.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DCF5DD9-1081-B124-8671-8262EC748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715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272FC-F3B5-FB16-532A-499F5BD7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63" t="2251" r="16234" b="7532"/>
          <a:stretch/>
        </p:blipFill>
        <p:spPr>
          <a:xfrm>
            <a:off x="4180114" y="825928"/>
            <a:ext cx="8011886" cy="60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3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E60E5-19AF-E4C9-86CD-8DF1F4BD9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31889C-FF9F-17EA-D24C-C282F14E9DBB}"/>
              </a:ext>
            </a:extLst>
          </p:cNvPr>
          <p:cNvSpPr txBox="1"/>
          <p:nvPr/>
        </p:nvSpPr>
        <p:spPr>
          <a:xfrm>
            <a:off x="1" y="1015502"/>
            <a:ext cx="4455807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800" dirty="0"/>
              <a:t>Name it </a:t>
            </a:r>
            <a:r>
              <a:rPr lang="en-US" sz="2800" b="1" dirty="0"/>
              <a:t>Chapter4Exercise</a:t>
            </a:r>
            <a:r>
              <a:rPr lang="en-US" sz="2800" dirty="0"/>
              <a:t> or something descriptive (e.g., Vehicle Performance and Fuel Efficiency Dataset).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800" dirty="0"/>
              <a:t>Click </a:t>
            </a:r>
            <a:r>
              <a:rPr lang="en-US" sz="2800" b="1" dirty="0"/>
              <a:t>Finish</a:t>
            </a:r>
            <a:r>
              <a:rPr lang="en-US" sz="2800" dirty="0"/>
              <a:t> to save it in your repository.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6FB8221-EABB-1A24-C6DA-AA59550AE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9D094-BDC3-C422-C37B-C7846E8C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61" t="1891" r="16721" b="8398"/>
          <a:stretch/>
        </p:blipFill>
        <p:spPr>
          <a:xfrm>
            <a:off x="4455808" y="1015502"/>
            <a:ext cx="7736191" cy="58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6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4427-BDF8-8329-2C24-00B31F2EC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65413A9-3237-5299-730D-4D089F92EC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54638" cy="459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Preparation for Lab 2 (Week 4) – Correlation Analysis</a:t>
            </a:r>
            <a:endParaRPr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662A9-B8D9-DE34-ECF8-4D13ABE9C1C3}"/>
              </a:ext>
            </a:extLst>
          </p:cNvPr>
          <p:cNvSpPr txBox="1"/>
          <p:nvPr/>
        </p:nvSpPr>
        <p:spPr>
          <a:xfrm>
            <a:off x="-1" y="885806"/>
            <a:ext cx="876003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Step 2: Create a New Process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Click </a:t>
            </a:r>
            <a:r>
              <a:rPr lang="en-US" sz="2800" b="1" dirty="0"/>
              <a:t>File</a:t>
            </a:r>
            <a:r>
              <a:rPr lang="en-US" sz="2800" dirty="0"/>
              <a:t> → </a:t>
            </a:r>
            <a:r>
              <a:rPr lang="en-US" sz="2800" b="1" dirty="0"/>
              <a:t>New Process</a:t>
            </a:r>
            <a:r>
              <a:rPr lang="en-US" sz="2800" dirty="0"/>
              <a:t>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Drag the dataset from the </a:t>
            </a:r>
            <a:r>
              <a:rPr lang="en-US" sz="2800" b="1" dirty="0"/>
              <a:t>Repository</a:t>
            </a:r>
            <a:r>
              <a:rPr lang="en-US" sz="2800" dirty="0"/>
              <a:t> to the </a:t>
            </a:r>
            <a:r>
              <a:rPr lang="en-US" sz="2800" b="1" dirty="0"/>
              <a:t>Process Window</a:t>
            </a:r>
            <a:r>
              <a:rPr lang="en-US" sz="28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09D47-6164-4806-4CC2-6EB656BF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779" b="58961"/>
          <a:stretch/>
        </p:blipFill>
        <p:spPr>
          <a:xfrm>
            <a:off x="8760030" y="885806"/>
            <a:ext cx="3431969" cy="55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776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3174</Words>
  <Application>Microsoft Office PowerPoint</Application>
  <PresentationFormat>Widescreen</PresentationFormat>
  <Paragraphs>312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Wingdings</vt:lpstr>
      <vt:lpstr>1_Office Theme</vt:lpstr>
      <vt:lpstr>Preparation for Lab 2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Preparation for Lab 2 (Week 4) – Correlation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Preparation for Lab 2 (Week 4) – Association Rules</vt:lpstr>
      <vt:lpstr>Preparation for Lab 2 (Week 4) – Association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187</cp:revision>
  <dcterms:created xsi:type="dcterms:W3CDTF">2025-03-01T05:38:51Z</dcterms:created>
  <dcterms:modified xsi:type="dcterms:W3CDTF">2025-03-20T23:38:26Z</dcterms:modified>
</cp:coreProperties>
</file>